
<file path=[Content_Types].xml><?xml version="1.0" encoding="utf-8"?>
<Types xmlns="http://schemas.openxmlformats.org/package/2006/content-types">
  <Default Extension="bin" ContentType="application/vnd.openxmlformats-officedocument.oleObject"/>
  <Default Extension="cn&amp;app=2002&amp;size=f9999,10000&amp;q=a80&amp;n=0&amp;g=0n&amp;fmt=jpeg" ContentType="image/gif"/>
  <Default Extension="com&amp;app=2002&amp;size=f9999,10000&amp;q=a80&amp;n=0&amp;g=0n&amp;fmt=jpeg"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3"/>
  </p:notesMasterIdLst>
  <p:sldIdLst>
    <p:sldId id="509" r:id="rId3"/>
    <p:sldId id="714" r:id="rId4"/>
    <p:sldId id="729" r:id="rId5"/>
    <p:sldId id="724" r:id="rId6"/>
    <p:sldId id="726" r:id="rId7"/>
    <p:sldId id="651" r:id="rId8"/>
    <p:sldId id="431" r:id="rId9"/>
    <p:sldId id="731" r:id="rId10"/>
    <p:sldId id="517" r:id="rId11"/>
    <p:sldId id="654" r:id="rId12"/>
    <p:sldId id="653" r:id="rId13"/>
    <p:sldId id="608" r:id="rId14"/>
    <p:sldId id="611" r:id="rId15"/>
    <p:sldId id="430" r:id="rId16"/>
    <p:sldId id="730" r:id="rId17"/>
    <p:sldId id="519" r:id="rId18"/>
    <p:sldId id="722" r:id="rId19"/>
    <p:sldId id="728" r:id="rId20"/>
    <p:sldId id="659" r:id="rId21"/>
    <p:sldId id="604" r:id="rId22"/>
    <p:sldId id="660" r:id="rId23"/>
    <p:sldId id="621" r:id="rId24"/>
    <p:sldId id="529" r:id="rId25"/>
    <p:sldId id="531" r:id="rId26"/>
    <p:sldId id="537" r:id="rId27"/>
    <p:sldId id="535" r:id="rId28"/>
    <p:sldId id="661" r:id="rId29"/>
    <p:sldId id="663" r:id="rId30"/>
    <p:sldId id="541" r:id="rId31"/>
    <p:sldId id="732"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79" autoAdjust="0"/>
    <p:restoredTop sz="85257" autoAdjust="0"/>
  </p:normalViewPr>
  <p:slideViewPr>
    <p:cSldViewPr snapToGrid="0">
      <p:cViewPr varScale="1">
        <p:scale>
          <a:sx n="93" d="100"/>
          <a:sy n="93" d="100"/>
        </p:scale>
        <p:origin x="1352" y="208"/>
      </p:cViewPr>
      <p:guideLst/>
    </p:cSldViewPr>
  </p:slideViewPr>
  <p:outlineViewPr>
    <p:cViewPr>
      <p:scale>
        <a:sx n="33" d="100"/>
        <a:sy n="33" d="100"/>
      </p:scale>
      <p:origin x="0" y="-136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9" d="100"/>
          <a:sy n="79" d="100"/>
        </p:scale>
        <p:origin x="2371"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7EFBF-9010-4FFB-A517-A0767647E721}" type="datetimeFigureOut">
              <a:rPr lang="zh-CN" altLang="en-US" smtClean="0"/>
              <a:t>2021/6/7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B4A9D-0C81-4DEE-AEB5-AC907D75486A}" type="slidenum">
              <a:rPr lang="zh-CN" altLang="en-US" smtClean="0"/>
              <a:t>‹#›</a:t>
            </a:fld>
            <a:endParaRPr lang="zh-CN" altLang="en-US"/>
          </a:p>
        </p:txBody>
      </p:sp>
    </p:spTree>
    <p:extLst>
      <p:ext uri="{BB962C8B-B14F-4D97-AF65-F5344CB8AC3E}">
        <p14:creationId xmlns:p14="http://schemas.microsoft.com/office/powerpoint/2010/main" val="78457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F1B41B-F369-4CF5-BEDB-178145D23272}"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94211" name="Rectangle 2"/>
          <p:cNvSpPr>
            <a:spLocks noGrp="1" noRot="1" noChangeAspect="1" noChangeArrowheads="1" noTextEdit="1"/>
          </p:cNvSpPr>
          <p:nvPr>
            <p:ph type="sldImg"/>
          </p:nvPr>
        </p:nvSpPr>
        <p:spPr>
          <a:xfrm>
            <a:off x="1371600" y="1143000"/>
            <a:ext cx="4114800" cy="3086100"/>
          </a:xfrm>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1371600" y="1143000"/>
            <a:ext cx="4114800" cy="3086100"/>
          </a:xfrm>
          <a:ln/>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a:p>
            <a:r>
              <a:rPr lang="zh-CN" altLang="en-US" dirty="0"/>
              <a:t>比氧化数法配平简单的地方，</a:t>
            </a:r>
            <a:endParaRPr lang="en-US" altLang="zh-CN" dirty="0"/>
          </a:p>
          <a:p>
            <a:endParaRPr lang="en-US" altLang="zh-CN" dirty="0"/>
          </a:p>
          <a:p>
            <a:r>
              <a:rPr lang="zh-CN" altLang="en-US" dirty="0"/>
              <a:t>首先从反应物中找出氧化剂和还原剂，再分别考虑还原产物和氧化产物分别是什么（离子形式）</a:t>
            </a:r>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9AD262-F48D-4026-BCB4-EDC101B0D3C4}"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BA3324-A111-4250-AFDD-CDF195C0B595}"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2403" name="Rectangle 2"/>
          <p:cNvSpPr>
            <a:spLocks noGrp="1" noRot="1" noChangeAspect="1" noChangeArrowheads="1" noTextEdit="1"/>
          </p:cNvSpPr>
          <p:nvPr>
            <p:ph type="sldImg"/>
          </p:nvPr>
        </p:nvSpPr>
        <p:spPr>
          <a:xfrm>
            <a:off x="1371600" y="1143000"/>
            <a:ext cx="4114800" cy="3086100"/>
          </a:xfrm>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剔除不反应的离子</a:t>
            </a:r>
            <a:endParaRPr lang="en-US" altLang="zh-CN" dirty="0"/>
          </a:p>
          <a:p>
            <a:pPr eaLnBrk="1" hangingPunct="1"/>
            <a:r>
              <a:rPr lang="zh-CN" altLang="en-US" dirty="0"/>
              <a:t>多余的氧使用，根据溶液的酸碱度，生成水或者</a:t>
            </a:r>
            <a:r>
              <a:rPr lang="en-US" altLang="zh-CN" dirty="0"/>
              <a:t>OH-</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能量密度高的小型储能装置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r>
              <a:rPr lang="zh-CN" altLang="en-US" dirty="0"/>
              <a:t>推动社会发展，应用非常广泛</a:t>
            </a:r>
            <a:endParaRPr lang="en-US" altLang="zh-CN" dirty="0"/>
          </a:p>
          <a:p>
            <a:endParaRPr lang="en-US" altLang="zh-CN" dirty="0"/>
          </a:p>
          <a:p>
            <a:r>
              <a:rPr lang="zh-CN" altLang="en-US" dirty="0"/>
              <a:t>注意：可充电电池的放电过程为原电池。</a:t>
            </a:r>
          </a:p>
        </p:txBody>
      </p:sp>
      <p:sp>
        <p:nvSpPr>
          <p:cNvPr id="4" name="灯片编号占位符 3"/>
          <p:cNvSpPr>
            <a:spLocks noGrp="1"/>
          </p:cNvSpPr>
          <p:nvPr>
            <p:ph type="sldNum" sz="quarter" idx="5"/>
          </p:nvPr>
        </p:nvSpPr>
        <p:spPr/>
        <p:txBody>
          <a:bodyPr/>
          <a:lstStyle/>
          <a:p>
            <a:fld id="{325B4A9D-0C81-4DEE-AEB5-AC907D75486A}" type="slidenum">
              <a:rPr lang="zh-CN" altLang="en-US" smtClean="0"/>
              <a:t>17</a:t>
            </a:fld>
            <a:endParaRPr lang="zh-CN" altLang="en-US"/>
          </a:p>
        </p:txBody>
      </p:sp>
    </p:spTree>
    <p:extLst>
      <p:ext uri="{BB962C8B-B14F-4D97-AF65-F5344CB8AC3E}">
        <p14:creationId xmlns:p14="http://schemas.microsoft.com/office/powerpoint/2010/main" val="11928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化学能，能量流动，能量转换，自发进行的反应。</a:t>
            </a:r>
            <a:endParaRPr lang="en-US" altLang="zh-CN" dirty="0"/>
          </a:p>
          <a:p>
            <a:r>
              <a:rPr lang="zh-CN" altLang="en-US" dirty="0"/>
              <a:t>物质自身的能量属性。</a:t>
            </a:r>
            <a:endParaRPr lang="en-US" altLang="zh-CN" dirty="0"/>
          </a:p>
          <a:p>
            <a:r>
              <a:rPr lang="zh-CN" altLang="en-US" dirty="0"/>
              <a:t>水电站等能量转换装置。</a:t>
            </a:r>
          </a:p>
        </p:txBody>
      </p:sp>
      <p:sp>
        <p:nvSpPr>
          <p:cNvPr id="4" name="灯片编号占位符 3"/>
          <p:cNvSpPr>
            <a:spLocks noGrp="1"/>
          </p:cNvSpPr>
          <p:nvPr>
            <p:ph type="sldNum" sz="quarter" idx="5"/>
          </p:nvPr>
        </p:nvSpPr>
        <p:spPr/>
        <p:txBody>
          <a:bodyPr/>
          <a:lstStyle/>
          <a:p>
            <a:fld id="{325B4A9D-0C81-4DEE-AEB5-AC907D75486A}" type="slidenum">
              <a:rPr lang="zh-CN" altLang="en-US" smtClean="0"/>
              <a:t>18</a:t>
            </a:fld>
            <a:endParaRPr lang="zh-CN" altLang="en-US"/>
          </a:p>
        </p:txBody>
      </p:sp>
    </p:spTree>
    <p:extLst>
      <p:ext uri="{BB962C8B-B14F-4D97-AF65-F5344CB8AC3E}">
        <p14:creationId xmlns:p14="http://schemas.microsoft.com/office/powerpoint/2010/main" val="1258170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1371600" y="1143000"/>
            <a:ext cx="4114800" cy="3086100"/>
          </a:xfrm>
          <a:ln/>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我们将上述体系进行变化，不将</a:t>
            </a:r>
            <a:r>
              <a:rPr lang="en-US" altLang="zh-CN" dirty="0"/>
              <a:t>Zn</a:t>
            </a:r>
            <a:r>
              <a:rPr lang="zh-CN" altLang="en-US" dirty="0"/>
              <a:t>片直接插在硫酸铜溶液中，而将锌片插在硫酸锌溶液中，铜片插在硫酸铜溶液中。然后将饱和了</a:t>
            </a:r>
            <a:r>
              <a:rPr lang="en-US" altLang="zh-CN" dirty="0" err="1"/>
              <a:t>KCl</a:t>
            </a:r>
            <a:r>
              <a:rPr lang="zh-CN" altLang="en-US" dirty="0"/>
              <a:t>的琼脂装入</a:t>
            </a:r>
            <a:r>
              <a:rPr lang="en-US" altLang="zh-CN" dirty="0"/>
              <a:t>U</a:t>
            </a:r>
            <a:r>
              <a:rPr lang="zh-CN" altLang="en-US" dirty="0"/>
              <a:t>形管中制成盐桥，盐桥两端分别插入两个溶液中，从而把两个烧杯中的溶液连通起来。此时，若用导线把铜电极和锌电极连接起来，由于</a:t>
            </a:r>
            <a:r>
              <a:rPr lang="en-US" altLang="zh-CN" dirty="0"/>
              <a:t>Zn</a:t>
            </a:r>
            <a:r>
              <a:rPr lang="zh-CN" altLang="en-US" dirty="0"/>
              <a:t>比</a:t>
            </a:r>
            <a:r>
              <a:rPr lang="en-US" altLang="zh-CN" dirty="0"/>
              <a:t>Cu</a:t>
            </a:r>
            <a:r>
              <a:rPr lang="zh-CN" altLang="en-US" dirty="0"/>
              <a:t>活泼，就会发生氧化还原反应，左边的</a:t>
            </a:r>
            <a:r>
              <a:rPr lang="en-US" altLang="zh-CN" dirty="0"/>
              <a:t>Zn</a:t>
            </a:r>
            <a:r>
              <a:rPr lang="zh-CN" altLang="en-US" dirty="0"/>
              <a:t>片失去电子，变成</a:t>
            </a:r>
            <a:r>
              <a:rPr lang="en-US" altLang="zh-CN" dirty="0"/>
              <a:t>Zn</a:t>
            </a:r>
            <a:r>
              <a:rPr lang="en-US" altLang="zh-CN" baseline="30000" dirty="0"/>
              <a:t>2+</a:t>
            </a:r>
            <a:r>
              <a:rPr lang="zh-CN" altLang="en-US" dirty="0"/>
              <a:t>进入溶液，电子通过导线流到铜片上，溶液中的</a:t>
            </a:r>
            <a:r>
              <a:rPr lang="en-US" altLang="zh-CN" dirty="0"/>
              <a:t>Cu</a:t>
            </a:r>
            <a:r>
              <a:rPr lang="en-US" altLang="zh-CN" baseline="30000" dirty="0"/>
              <a:t>2+</a:t>
            </a:r>
            <a:r>
              <a:rPr lang="zh-CN" altLang="en-US" dirty="0"/>
              <a:t>得到电子而析出金属铜。这也就是说，导线中会有电流通过，即图中的检流计的指针会发生偏转。这种将化学能转变为电能的装置就称为原电池。在上述原电池中，随着反应的进行，左边烧杯中</a:t>
            </a:r>
            <a:r>
              <a:rPr lang="en-US" altLang="zh-CN" dirty="0"/>
              <a:t>Zn</a:t>
            </a:r>
            <a:r>
              <a:rPr lang="zh-CN" altLang="en-US" dirty="0"/>
              <a:t>片变成</a:t>
            </a:r>
            <a:r>
              <a:rPr lang="en-US" altLang="zh-CN" dirty="0"/>
              <a:t>Zn</a:t>
            </a:r>
            <a:r>
              <a:rPr lang="en-US" altLang="zh-CN" baseline="30000" dirty="0"/>
              <a:t>2+</a:t>
            </a:r>
            <a:r>
              <a:rPr lang="zh-CN" altLang="en-US" dirty="0"/>
              <a:t>进入溶液，使溶液带正电，因此，盐桥中的</a:t>
            </a:r>
            <a:r>
              <a:rPr lang="en-US" altLang="zh-CN" dirty="0"/>
              <a:t>Cl</a:t>
            </a:r>
            <a:r>
              <a:rPr lang="en-US" altLang="zh-CN" baseline="30000" dirty="0"/>
              <a:t>-</a:t>
            </a:r>
            <a:r>
              <a:rPr lang="zh-CN" altLang="en-US" dirty="0"/>
              <a:t>会进入溶液以维持锌盐溶液的电中性；同理，右边烧杯中由于</a:t>
            </a:r>
            <a:r>
              <a:rPr lang="en-US" altLang="zh-CN" dirty="0"/>
              <a:t>Cu</a:t>
            </a:r>
            <a:r>
              <a:rPr lang="zh-CN" altLang="en-US" dirty="0"/>
              <a:t>的析出，使溶液带负电，因此，盐桥中的</a:t>
            </a:r>
            <a:r>
              <a:rPr lang="en-US" altLang="zh-CN" dirty="0"/>
              <a:t>K</a:t>
            </a:r>
            <a:r>
              <a:rPr lang="en-US" altLang="zh-CN" baseline="30000" dirty="0"/>
              <a:t>+</a:t>
            </a:r>
            <a:r>
              <a:rPr lang="zh-CN" altLang="en-US" dirty="0"/>
              <a:t>会进入溶液以维持铜盐溶液的电中性。由此可见，盐桥在原电池中起着非常重要的作用。从原电池的构造可以看出，原电池由两个半电池组成。左边的锌极上发生氧化反应，我们称之为阳极；右边的铜极上发生还原反应，我们称之为阴极。此外，如前所述，电子从锌极转移到铜极，也就是说电流从铜极流向锌极。我们知道，电流都是从正极（电势高）流向负极（电势低）。因此，铜极为正极，锌极为负极。</a:t>
            </a:r>
          </a:p>
          <a:p>
            <a:endParaRPr lang="zh-CN" altLang="en-US" dirty="0"/>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0FF4B1-C9DA-4BEF-92BB-2C7FC92EDAB2}"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244E53-D9D0-451D-AF68-CEEE98889A0C}"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4451" name="Rectangle 2"/>
          <p:cNvSpPr>
            <a:spLocks noGrp="1" noRot="1" noChangeAspect="1" noChangeArrowheads="1" noTextEdit="1"/>
          </p:cNvSpPr>
          <p:nvPr>
            <p:ph type="sldImg"/>
          </p:nvPr>
        </p:nvSpPr>
        <p:spPr>
          <a:xfrm>
            <a:off x="1371600" y="1143000"/>
            <a:ext cx="4114800" cy="3086100"/>
          </a:xfrm>
          <a:ln/>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看图作文，从左向右写。逐步讲解规则</a:t>
            </a:r>
            <a:endParaRPr lang="en-US" altLang="zh-CN" dirty="0"/>
          </a:p>
          <a:p>
            <a:pPr eaLnBrk="1" hangingPunct="1"/>
            <a:r>
              <a:rPr lang="zh-CN" altLang="en-US" dirty="0"/>
              <a:t>半反应与总反应板书写，书面表示见</a:t>
            </a:r>
            <a:r>
              <a:rPr lang="en-US" altLang="zh-CN" dirty="0"/>
              <a:t>ppt</a:t>
            </a:r>
            <a:r>
              <a:rPr lang="zh-CN" altLang="en-US" dirty="0"/>
              <a:t>，需要说明简单的规则，具体的后续课程中介绍；反过来根据电池表示式写半反应与总反应也应该会写</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6CE523-EB99-4EAE-B281-3279F379C121}"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5475" name="Rectangle 2"/>
          <p:cNvSpPr>
            <a:spLocks noGrp="1" noRot="1" noChangeAspect="1" noChangeArrowheads="1" noTextEdit="1"/>
          </p:cNvSpPr>
          <p:nvPr>
            <p:ph type="sldImg"/>
          </p:nvPr>
        </p:nvSpPr>
        <p:spPr>
          <a:xfrm>
            <a:off x="1371600" y="1143000"/>
            <a:ext cx="4114800" cy="3086100"/>
          </a:xfrm>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半反应与总反应板书写，书面表示见</a:t>
            </a:r>
            <a:r>
              <a:rPr lang="en-US" altLang="zh-CN"/>
              <a:t>ppt</a:t>
            </a:r>
            <a:r>
              <a:rPr lang="zh-CN" altLang="en-US"/>
              <a:t>，需要说明简单的规则，具体的后续课程中介绍；反过来根据电池表示式写半反应与总反应也应该会写</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F64ADC-FBCF-4818-B403-2D58FDB4BE8A}"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6499" name="Rectangle 2"/>
          <p:cNvSpPr>
            <a:spLocks noGrp="1" noRot="1" noChangeAspect="1" noChangeArrowheads="1" noTextEdit="1"/>
          </p:cNvSpPr>
          <p:nvPr>
            <p:ph type="sldImg"/>
          </p:nvPr>
        </p:nvSpPr>
        <p:spPr>
          <a:xfrm>
            <a:off x="1371600" y="1143000"/>
            <a:ext cx="4114800" cy="3086100"/>
          </a:xfrm>
          <a:ln/>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半反应与总反应板书写，书面表示见</a:t>
            </a:r>
            <a:r>
              <a:rPr lang="en-US" altLang="zh-CN" dirty="0"/>
              <a:t>ppt</a:t>
            </a:r>
            <a:r>
              <a:rPr lang="zh-CN" altLang="en-US" dirty="0"/>
              <a:t>，需要说明简单的规则，具体的后续课程中介绍；反过来根据电池表示式写半反应与总反应也应该会写</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EDC87A-0260-42B5-880F-7CD6F8585CC9}"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7523" name="Rectangle 2"/>
          <p:cNvSpPr>
            <a:spLocks noGrp="1" noRot="1" noChangeAspect="1" noChangeArrowheads="1" noTextEdit="1"/>
          </p:cNvSpPr>
          <p:nvPr>
            <p:ph type="sldImg"/>
          </p:nvPr>
        </p:nvSpPr>
        <p:spPr>
          <a:xfrm>
            <a:off x="1371600" y="1143000"/>
            <a:ext cx="4114800" cy="3086100"/>
          </a:xfrm>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任何一种金属插入水（或溶液）中时，由于极性很大的水分子与金属表面的金属离子相互吸引而发生水合作用，结果一部分金属离子以水合离子的形成进入溶液，从而金属表面带负电荷，而金属表面附近的溶液带正电荷，由于正负离子间的静电吸引作用，进入溶液中的金属离子大多聚集在金属表面附近，因为同号相斥，它们阻碍了金属的继续溶解。另一方面，溶液中的金属离子仍可再沉积到金属表面。当溶解与沉积速度相等时，达到一种动态平衡。这样，金属表面和附近的溶液就形成了电荷相反的双电层。由于离子的热运动，溶解的金属离子并不完全集中在金属表面，显然，离金属表面越远，溶解的金属离子越少，最终本体的净电荷为零。双电层之间存在电位差，这种由于双电层的作用在金属和溶液之间产生的电位差就叫做金属的电极电势。</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194E06-D878-40AB-99E2-BC30B99951C0}"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8547" name="Rectangle 2"/>
          <p:cNvSpPr>
            <a:spLocks noGrp="1" noRot="1" noChangeAspect="1" noChangeArrowheads="1" noTextEdit="1"/>
          </p:cNvSpPr>
          <p:nvPr>
            <p:ph type="sldImg"/>
          </p:nvPr>
        </p:nvSpPr>
        <p:spPr>
          <a:xfrm>
            <a:off x="1371600" y="1143000"/>
            <a:ext cx="4114800" cy="3086100"/>
          </a:xfrm>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电池的电动势是可以测出来的，而电极电势的值有相对大小，需要有一个标准来进行比较，</a:t>
            </a:r>
            <a:endParaRPr lang="en-US" altLang="zh-CN" dirty="0"/>
          </a:p>
          <a:p>
            <a:pPr eaLnBrk="1" hangingPunct="1"/>
            <a:r>
              <a:rPr lang="zh-CN" altLang="en-US" dirty="0"/>
              <a:t>很多物理量的绝对值都是</a:t>
            </a:r>
            <a:endParaRPr lang="en-US" altLang="zh-CN" dirty="0"/>
          </a:p>
          <a:p>
            <a:pPr eaLnBrk="1" hangingPunct="1"/>
            <a:endParaRPr lang="en-US" altLang="zh-CN" dirty="0"/>
          </a:p>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初高中知识：一般性的概念描述，表观性描述。氧气在空气中的普遍存在和高浓度，以及反应活性。可以和很多物质发生反应，生成氧化物。去除氧则为还原。因此，这是最初氧化还原概念的起源</a:t>
            </a:r>
          </a:p>
        </p:txBody>
      </p:sp>
      <p:sp>
        <p:nvSpPr>
          <p:cNvPr id="4" name="灯片编号占位符 3"/>
          <p:cNvSpPr>
            <a:spLocks noGrp="1"/>
          </p:cNvSpPr>
          <p:nvPr>
            <p:ph type="sldNum" sz="quarter" idx="5"/>
          </p:nvPr>
        </p:nvSpPr>
        <p:spPr/>
        <p:txBody>
          <a:bodyPr/>
          <a:lstStyle/>
          <a:p>
            <a:fld id="{325B4A9D-0C81-4DEE-AEB5-AC907D75486A}" type="slidenum">
              <a:rPr lang="zh-CN" altLang="en-US" smtClean="0"/>
              <a:t>2</a:t>
            </a:fld>
            <a:endParaRPr lang="zh-CN" altLang="en-US"/>
          </a:p>
        </p:txBody>
      </p:sp>
    </p:spTree>
    <p:extLst>
      <p:ext uri="{BB962C8B-B14F-4D97-AF65-F5344CB8AC3E}">
        <p14:creationId xmlns:p14="http://schemas.microsoft.com/office/powerpoint/2010/main" val="120141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8A4789-19A5-41D8-A705-5B135A1CF540}"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9571" name="Rectangle 2"/>
          <p:cNvSpPr>
            <a:spLocks noGrp="1" noRot="1" noChangeAspect="1" noChangeArrowheads="1" noTextEdit="1"/>
          </p:cNvSpPr>
          <p:nvPr>
            <p:ph type="sldImg"/>
          </p:nvPr>
        </p:nvSpPr>
        <p:spPr>
          <a:xfrm>
            <a:off x="1371600" y="1143000"/>
            <a:ext cx="4114800" cy="3086100"/>
          </a:xfrm>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IUPAC</a:t>
            </a:r>
            <a:r>
              <a:rPr lang="zh-CN" altLang="en-US" dirty="0"/>
              <a:t>规定采用标准氢电极作用标准电极。它的结构如图所示，它是把表面镀铂黑的铂片插入氢离子浓度（严格的说应是活度）为</a:t>
            </a:r>
            <a:r>
              <a:rPr lang="en-US" altLang="zh-CN" dirty="0"/>
              <a:t>1mol/kg</a:t>
            </a:r>
            <a:r>
              <a:rPr lang="zh-CN" altLang="en-US" dirty="0"/>
              <a:t>的溶液中，并不断通入标准压力的纯氢气，使铂黑吸附氢气并达到饱和，这样的氢电极就是标准氢电极。规定在</a:t>
            </a:r>
            <a:r>
              <a:rPr lang="en-US" altLang="zh-CN" dirty="0"/>
              <a:t>298.15K</a:t>
            </a:r>
            <a:r>
              <a:rPr lang="zh-CN" altLang="en-US" dirty="0"/>
              <a:t>时，它的电极电势为</a:t>
            </a:r>
            <a:r>
              <a:rPr lang="en-US" altLang="zh-CN" dirty="0"/>
              <a:t>0V</a:t>
            </a:r>
            <a:r>
              <a:rPr lang="zh-CN" altLang="en-US" dirty="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3E14DC-162D-4A79-9FFE-21B5239C5E21}"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10595" name="Rectangle 2"/>
          <p:cNvSpPr>
            <a:spLocks noGrp="1" noRot="1" noChangeAspect="1" noChangeArrowheads="1" noTextEdit="1"/>
          </p:cNvSpPr>
          <p:nvPr>
            <p:ph type="sldImg"/>
          </p:nvPr>
        </p:nvSpPr>
        <p:spPr>
          <a:xfrm>
            <a:off x="1371600" y="1143000"/>
            <a:ext cx="4114800" cy="3086100"/>
          </a:xfrm>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规定了标准就可以测定规定条件下（介质、压力、浓度）的电动势，从而得到标准电极电势。氢标还原电极电势一般习惯上称为标准电极电势，分别解释氢标、还原</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5D7A16-872F-4369-AE77-19F8F0AE738B}"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11619" name="Rectangle 2"/>
          <p:cNvSpPr>
            <a:spLocks noGrp="1" noRot="1" noChangeAspect="1" noChangeArrowheads="1" noTextEdit="1"/>
          </p:cNvSpPr>
          <p:nvPr>
            <p:ph type="sldImg"/>
          </p:nvPr>
        </p:nvSpPr>
        <p:spPr>
          <a:xfrm>
            <a:off x="1371600" y="1143000"/>
            <a:ext cx="4114800" cy="3086100"/>
          </a:xfrm>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8E724C-A7FC-4691-BB89-F1D5A0156CF1}"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12643" name="Rectangle 2"/>
          <p:cNvSpPr>
            <a:spLocks noGrp="1" noRot="1" noChangeAspect="1" noChangeArrowheads="1" noTextEdit="1"/>
          </p:cNvSpPr>
          <p:nvPr>
            <p:ph type="sldImg"/>
          </p:nvPr>
        </p:nvSpPr>
        <p:spPr>
          <a:xfrm>
            <a:off x="1371600" y="1143000"/>
            <a:ext cx="4114800" cy="3086100"/>
          </a:xfrm>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电极电势是体系的本征属性，是其氧化还原能力的表征。类比物质密度。和写法无关，和数量无关。</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1B819D-A47F-45F3-B932-A1C3517879BC}"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13667" name="Rectangle 2"/>
          <p:cNvSpPr>
            <a:spLocks noGrp="1" noRot="1" noChangeAspect="1" noChangeArrowheads="1" noTextEdit="1"/>
          </p:cNvSpPr>
          <p:nvPr>
            <p:ph type="sldImg"/>
          </p:nvPr>
        </p:nvSpPr>
        <p:spPr>
          <a:xfrm>
            <a:off x="1371600" y="1143000"/>
            <a:ext cx="4114800" cy="3086100"/>
          </a:xfrm>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为什么使用</a:t>
            </a:r>
            <a:r>
              <a:rPr lang="en-US" altLang="zh-CN" dirty="0"/>
              <a:t>mol/kg,  </a:t>
            </a:r>
            <a:r>
              <a:rPr lang="zh-CN" altLang="en-US" dirty="0"/>
              <a:t>而不是</a:t>
            </a:r>
            <a:r>
              <a:rPr lang="en-US" altLang="zh-CN" dirty="0"/>
              <a:t>mol/L?? </a:t>
            </a:r>
            <a:r>
              <a:rPr lang="zh-CN" altLang="en-US" dirty="0"/>
              <a:t>因为液体体积可压缩，而且体积从量取便捷性、准确性来看都不如使用质量更稳定。所谓标准就应该稳定、统一。不能对使用场景而变化。</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5B4A9D-0C81-4DEE-AEB5-AC907D75486A}" type="slidenum">
              <a:rPr lang="zh-CN" altLang="en-US" smtClean="0"/>
              <a:t>30</a:t>
            </a:fld>
            <a:endParaRPr lang="zh-CN" altLang="en-US"/>
          </a:p>
        </p:txBody>
      </p:sp>
    </p:spTree>
    <p:extLst>
      <p:ext uri="{BB962C8B-B14F-4D97-AF65-F5344CB8AC3E}">
        <p14:creationId xmlns:p14="http://schemas.microsoft.com/office/powerpoint/2010/main" val="59441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氧化还原反应可大致分成可用于电化学的，以及不能用于电化学。后者研究意义不大。因此着重于前者。</a:t>
            </a:r>
            <a:endParaRPr lang="en-US" altLang="zh-CN" dirty="0"/>
          </a:p>
          <a:p>
            <a:r>
              <a:rPr lang="zh-CN" altLang="en-US" dirty="0"/>
              <a:t>很多在电化学中对于氧化还原的概念，如果硬嫁接到所有氧化还原反应中，可能会显得牵强。</a:t>
            </a:r>
            <a:endParaRPr lang="en-US" altLang="zh-CN" dirty="0"/>
          </a:p>
          <a:p>
            <a:r>
              <a:rPr lang="zh-CN" altLang="en-US" dirty="0"/>
              <a:t>建议大家着重于溶液体系的氧化还原反应。</a:t>
            </a:r>
          </a:p>
        </p:txBody>
      </p:sp>
      <p:sp>
        <p:nvSpPr>
          <p:cNvPr id="4" name="灯片编号占位符 3"/>
          <p:cNvSpPr>
            <a:spLocks noGrp="1"/>
          </p:cNvSpPr>
          <p:nvPr>
            <p:ph type="sldNum" sz="quarter" idx="5"/>
          </p:nvPr>
        </p:nvSpPr>
        <p:spPr/>
        <p:txBody>
          <a:bodyPr/>
          <a:lstStyle/>
          <a:p>
            <a:fld id="{325B4A9D-0C81-4DEE-AEB5-AC907D75486A}" type="slidenum">
              <a:rPr lang="zh-CN" altLang="en-US" smtClean="0"/>
              <a:t>3</a:t>
            </a:fld>
            <a:endParaRPr lang="zh-CN" altLang="en-US"/>
          </a:p>
        </p:txBody>
      </p:sp>
    </p:spTree>
    <p:extLst>
      <p:ext uri="{BB962C8B-B14F-4D97-AF65-F5344CB8AC3E}">
        <p14:creationId xmlns:p14="http://schemas.microsoft.com/office/powerpoint/2010/main" val="187456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a:p>
            <a:pPr eaLnBrk="1" hangingPunct="1"/>
            <a:r>
              <a:rPr lang="zh-CN" altLang="en-US" dirty="0"/>
              <a:t>科学是目的和追求便是不断趋向事物的本质和规律。一些触及概念也会随着科学发展逐渐趋近本质规律。电子被发现后，科学家认识到氧化还原的本质规律是电子转移。</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25B4A9D-0C81-4DEE-AEB5-AC907D75486A}" type="slidenum">
              <a:rPr lang="zh-CN" altLang="en-US" smtClean="0"/>
              <a:t>4</a:t>
            </a:fld>
            <a:endParaRPr lang="zh-CN" altLang="en-US"/>
          </a:p>
        </p:txBody>
      </p:sp>
    </p:spTree>
    <p:extLst>
      <p:ext uri="{BB962C8B-B14F-4D97-AF65-F5344CB8AC3E}">
        <p14:creationId xmlns:p14="http://schemas.microsoft.com/office/powerpoint/2010/main" val="3823144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a:p>
            <a:pPr eaLnBrk="1" hangingPunct="1"/>
            <a:endParaRPr lang="en-US" altLang="zh-CN" dirty="0"/>
          </a:p>
          <a:p>
            <a:pPr eaLnBrk="1" hangingPunct="1"/>
            <a:r>
              <a:rPr lang="zh-CN" altLang="en-US" dirty="0"/>
              <a:t>半反应：得电子体系和失电子体系</a:t>
            </a:r>
            <a:endParaRPr lang="en-US" altLang="zh-CN" dirty="0"/>
          </a:p>
          <a:p>
            <a:r>
              <a:rPr lang="zh-CN" altLang="en-US" dirty="0"/>
              <a:t>概念是为了简化描述，概念的记忆，首先理解，然后用适合方法记忆。对于一些易混淆、易记反的概念，可以记住一个离子</a:t>
            </a:r>
            <a:endParaRPr lang="en-US" altLang="zh-CN" dirty="0"/>
          </a:p>
          <a:p>
            <a:endParaRPr lang="en-US" altLang="zh-CN" dirty="0"/>
          </a:p>
          <a:p>
            <a:r>
              <a:rPr lang="zh-CN" altLang="en-US" dirty="0"/>
              <a:t>？？还原型，写氧负离子还是氧化铜</a:t>
            </a:r>
            <a:endParaRPr lang="en-US" altLang="zh-CN" dirty="0"/>
          </a:p>
          <a:p>
            <a:r>
              <a:rPr lang="zh-CN" altLang="en-US" dirty="0"/>
              <a:t>成对出现，尤其是一些即可得电子亦可失电子的态。如</a:t>
            </a:r>
            <a:r>
              <a:rPr lang="en-US" altLang="zh-CN" dirty="0"/>
              <a:t>H2</a:t>
            </a:r>
            <a:r>
              <a:rPr lang="zh-CN" altLang="en-US" dirty="0"/>
              <a:t>，如</a:t>
            </a:r>
            <a:r>
              <a:rPr lang="en-US" altLang="zh-CN" dirty="0"/>
              <a:t>Fe2+</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25B4A9D-0C81-4DEE-AEB5-AC907D75486A}" type="slidenum">
              <a:rPr lang="zh-CN" altLang="en-US" smtClean="0"/>
              <a:t>5</a:t>
            </a:fld>
            <a:endParaRPr lang="zh-CN" altLang="en-US"/>
          </a:p>
        </p:txBody>
      </p:sp>
    </p:spTree>
    <p:extLst>
      <p:ext uri="{BB962C8B-B14F-4D97-AF65-F5344CB8AC3E}">
        <p14:creationId xmlns:p14="http://schemas.microsoft.com/office/powerpoint/2010/main" val="1913424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1371600" y="1143000"/>
            <a:ext cx="4114800" cy="3086100"/>
          </a:xfrm>
          <a:ln/>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p>
          <a:p>
            <a:pPr eaLnBrk="1" hangingPunct="1"/>
            <a:r>
              <a:rPr lang="zh-CN" altLang="en-US" dirty="0"/>
              <a:t>科学是目的和追求便是不断趋向事物的本质和规律。一些触及概念也会随着科学发展逐渐趋近本质规律。电子被发现后，科学家认识到氧化还原的本质规律是电子转移。</a:t>
            </a:r>
            <a:endParaRPr lang="en-US" altLang="zh-CN" dirty="0"/>
          </a:p>
          <a:p>
            <a:pPr eaLnBrk="1" hangingPunct="1"/>
            <a:r>
              <a:rPr lang="zh-CN" altLang="en-US" dirty="0"/>
              <a:t>氧化是指失电子；还原是指得电子。氧化还原反应的实质就是电子的转移。</a:t>
            </a:r>
          </a:p>
          <a:p>
            <a:pPr eaLnBrk="1" hangingPunct="1"/>
            <a:r>
              <a:rPr lang="zh-CN" altLang="en-US" dirty="0"/>
              <a:t>如下所示，氧化还原反应中，电子从一个反应物转移到了另一个反应物中，失去电子的反应物被氧化的同时使另一个反应物还原，所以被称为还原剂；得到电子的反应物被还原的同时使另一个反应物氧化，所以被称为氧化剂。</a:t>
            </a:r>
            <a:r>
              <a:rPr kumimoji="1" lang="zh-CN" altLang="en-US" dirty="0"/>
              <a:t>氧化还原反应可看作是两个“半反应”之和，某一反应物得电子，被还原，相应的半反应叫做还原半反应；另一反应物失电子，被氧化，相应的半反应叫做氧化半反应。</a:t>
            </a:r>
          </a:p>
          <a:p>
            <a:pPr eaLnBrk="1" hangingPunct="1"/>
            <a:endParaRPr lang="zh-CN" altLang="en-US" dirty="0"/>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7A07C-1F63-4D46-B2D9-F776C654BBE7}"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790BBD-0082-46AA-A817-7534E5FB6B80}"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96259" name="Rectangle 2"/>
          <p:cNvSpPr>
            <a:spLocks noGrp="1" noRot="1" noChangeAspect="1" noChangeArrowheads="1" noTextEdit="1"/>
          </p:cNvSpPr>
          <p:nvPr>
            <p:ph type="sldImg"/>
          </p:nvPr>
        </p:nvSpPr>
        <p:spPr>
          <a:xfrm>
            <a:off x="1371600" y="1143000"/>
            <a:ext cx="4114800" cy="3086100"/>
          </a:xfrm>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KO2</a:t>
            </a:r>
            <a:r>
              <a:rPr lang="zh-CN" altLang="en-US" dirty="0"/>
              <a:t>，</a:t>
            </a:r>
            <a:r>
              <a:rPr lang="en-US" altLang="zh-CN" dirty="0" err="1"/>
              <a:t>NaH</a:t>
            </a:r>
            <a:r>
              <a:rPr lang="zh-CN" altLang="en-US" dirty="0"/>
              <a:t>的氧化数</a:t>
            </a:r>
            <a:endParaRPr lang="en-US" altLang="zh-CN" dirty="0"/>
          </a:p>
          <a:p>
            <a:pPr eaLnBrk="1" hangingPunct="1"/>
            <a:r>
              <a:rPr lang="zh-CN" altLang="en-US" dirty="0"/>
              <a:t>表观电荷数，取决于电子的转移或者偏移。离子化合物是电子转移，共价化合物是电子云偏移</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5137F-B018-4CE2-97F6-3389E90493C1}"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100355" name="Rectangle 2"/>
          <p:cNvSpPr>
            <a:spLocks noGrp="1" noRot="1" noChangeAspect="1" noChangeArrowheads="1" noTextEdit="1"/>
          </p:cNvSpPr>
          <p:nvPr>
            <p:ph type="sldImg"/>
          </p:nvPr>
        </p:nvSpPr>
        <p:spPr>
          <a:xfrm>
            <a:off x="1371600" y="1143000"/>
            <a:ext cx="4114800" cy="3086100"/>
          </a:xfrm>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第一步，确定产物。产物除</a:t>
            </a:r>
            <a:r>
              <a:rPr kumimoji="1" lang="en-US" altLang="zh-CN">
                <a:sym typeface="Wingdings 3" pitchFamily="18" charset="2"/>
              </a:rPr>
              <a:t>MnSO</a:t>
            </a:r>
            <a:r>
              <a:rPr kumimoji="1" lang="en-US" altLang="zh-CN" baseline="-25000">
                <a:sym typeface="Wingdings 3" pitchFamily="18" charset="2"/>
              </a:rPr>
              <a:t>4</a:t>
            </a:r>
            <a:r>
              <a:rPr kumimoji="1" lang="zh-CN" altLang="en-US">
                <a:sym typeface="Wingdings 3" pitchFamily="18" charset="2"/>
              </a:rPr>
              <a:t>和</a:t>
            </a:r>
            <a:r>
              <a:rPr kumimoji="1" lang="en-US" altLang="zh-CN">
                <a:sym typeface="Wingdings 3" pitchFamily="18" charset="2"/>
              </a:rPr>
              <a:t>O</a:t>
            </a:r>
            <a:r>
              <a:rPr kumimoji="1" lang="en-US" altLang="zh-CN" baseline="-25000">
                <a:sym typeface="Wingdings 3" pitchFamily="18" charset="2"/>
              </a:rPr>
              <a:t>2</a:t>
            </a:r>
            <a:r>
              <a:rPr kumimoji="1" lang="zh-CN" altLang="en-US">
                <a:sym typeface="Wingdings 3" pitchFamily="18" charset="2"/>
              </a:rPr>
              <a:t>外，</a:t>
            </a:r>
            <a:r>
              <a:rPr kumimoji="1" lang="en-US" altLang="zh-CN">
                <a:sym typeface="Wingdings 3" pitchFamily="18" charset="2"/>
              </a:rPr>
              <a:t>K</a:t>
            </a:r>
            <a:r>
              <a:rPr kumimoji="1" lang="zh-CN" altLang="en-US">
                <a:sym typeface="Wingdings 3" pitchFamily="18" charset="2"/>
              </a:rPr>
              <a:t>应该以</a:t>
            </a:r>
            <a:r>
              <a:rPr kumimoji="1" lang="en-US" altLang="zh-CN">
                <a:sym typeface="Wingdings 3" pitchFamily="18" charset="2"/>
              </a:rPr>
              <a:t>K</a:t>
            </a:r>
            <a:r>
              <a:rPr kumimoji="1" lang="en-US" altLang="zh-CN" baseline="-25000">
                <a:sym typeface="Wingdings 3" pitchFamily="18" charset="2"/>
              </a:rPr>
              <a:t>2</a:t>
            </a:r>
            <a:r>
              <a:rPr kumimoji="1" lang="en-US" altLang="zh-CN">
                <a:sym typeface="Wingdings 3" pitchFamily="18" charset="2"/>
              </a:rPr>
              <a:t>SO</a:t>
            </a:r>
            <a:r>
              <a:rPr kumimoji="1" lang="en-US" altLang="zh-CN" baseline="-25000">
                <a:sym typeface="Wingdings 3" pitchFamily="18" charset="2"/>
              </a:rPr>
              <a:t>4</a:t>
            </a:r>
            <a:r>
              <a:rPr kumimoji="1" lang="zh-CN" altLang="en-US">
                <a:sym typeface="Wingdings 3" pitchFamily="18" charset="2"/>
              </a:rPr>
              <a:t>的形式存在。第二步，计算氧化数的变化：</a:t>
            </a:r>
            <a:r>
              <a:rPr lang="en-US" altLang="zh-CN"/>
              <a:t>Mn</a:t>
            </a:r>
            <a:r>
              <a:rPr lang="zh-CN" altLang="en-US"/>
              <a:t>正</a:t>
            </a:r>
            <a:r>
              <a:rPr lang="en-US" altLang="zh-CN"/>
              <a:t>7</a:t>
            </a:r>
            <a:r>
              <a:rPr lang="zh-CN" altLang="en-US"/>
              <a:t>到正</a:t>
            </a:r>
            <a:r>
              <a:rPr lang="en-US" altLang="zh-CN"/>
              <a:t>2</a:t>
            </a:r>
            <a:r>
              <a:rPr lang="zh-CN" altLang="en-US"/>
              <a:t>，降低</a:t>
            </a:r>
            <a:r>
              <a:rPr lang="en-US" altLang="zh-CN"/>
              <a:t>5</a:t>
            </a:r>
            <a:r>
              <a:rPr lang="zh-CN" altLang="en-US"/>
              <a:t>；</a:t>
            </a:r>
            <a:r>
              <a:rPr lang="en-US" altLang="zh-CN"/>
              <a:t>O</a:t>
            </a:r>
            <a:r>
              <a:rPr lang="zh-CN" altLang="en-US"/>
              <a:t>从</a:t>
            </a:r>
            <a:r>
              <a:rPr lang="en-US" altLang="zh-CN"/>
              <a:t>-1</a:t>
            </a:r>
            <a:r>
              <a:rPr lang="zh-CN" altLang="en-US"/>
              <a:t>*</a:t>
            </a:r>
            <a:r>
              <a:rPr lang="en-US" altLang="zh-CN"/>
              <a:t>2</a:t>
            </a:r>
            <a:r>
              <a:rPr lang="zh-CN" altLang="en-US"/>
              <a:t>到</a:t>
            </a:r>
            <a:r>
              <a:rPr lang="en-US" altLang="zh-CN"/>
              <a:t>0</a:t>
            </a:r>
            <a:r>
              <a:rPr lang="zh-CN" altLang="en-US"/>
              <a:t>*</a:t>
            </a:r>
            <a:r>
              <a:rPr lang="en-US" altLang="zh-CN"/>
              <a:t>2</a:t>
            </a:r>
            <a:r>
              <a:rPr lang="zh-CN" altLang="en-US"/>
              <a:t>，升高</a:t>
            </a:r>
            <a:r>
              <a:rPr lang="en-US" altLang="zh-CN"/>
              <a:t>2</a:t>
            </a:r>
            <a:r>
              <a:rPr lang="zh-CN" altLang="en-US"/>
              <a:t>；第三步，最小公倍数为</a:t>
            </a:r>
            <a:r>
              <a:rPr lang="en-US" altLang="zh-CN"/>
              <a:t>10</a:t>
            </a:r>
            <a:r>
              <a:rPr lang="zh-CN" altLang="en-US"/>
              <a:t>，所以高锰酸钾和硫酸锰前面的系数是</a:t>
            </a:r>
            <a:r>
              <a:rPr lang="en-US" altLang="zh-CN"/>
              <a:t>2</a:t>
            </a:r>
            <a:r>
              <a:rPr lang="zh-CN" altLang="en-US"/>
              <a:t>，过氧化氢和氧气前面系数是</a:t>
            </a:r>
            <a:r>
              <a:rPr lang="en-US" altLang="zh-CN"/>
              <a:t>5</a:t>
            </a:r>
            <a:r>
              <a:rPr lang="zh-CN" altLang="en-US"/>
              <a:t>。第四步，根据高锰酸钾的系数，</a:t>
            </a:r>
            <a:r>
              <a:rPr lang="en-US" altLang="zh-CN"/>
              <a:t>K</a:t>
            </a:r>
            <a:r>
              <a:rPr kumimoji="1" lang="en-US" altLang="zh-CN" baseline="-25000">
                <a:sym typeface="Wingdings 3" pitchFamily="18" charset="2"/>
              </a:rPr>
              <a:t>2</a:t>
            </a:r>
            <a:r>
              <a:rPr kumimoji="1" lang="en-US" altLang="zh-CN">
                <a:sym typeface="Wingdings 3" pitchFamily="18" charset="2"/>
              </a:rPr>
              <a:t>SO</a:t>
            </a:r>
            <a:r>
              <a:rPr kumimoji="1" lang="en-US" altLang="zh-CN" baseline="-25000">
                <a:sym typeface="Wingdings 3" pitchFamily="18" charset="2"/>
              </a:rPr>
              <a:t>4</a:t>
            </a:r>
            <a:r>
              <a:rPr kumimoji="1" lang="zh-CN" altLang="en-US">
                <a:sym typeface="Wingdings 3" pitchFamily="18" charset="2"/>
              </a:rPr>
              <a:t>前面的系数</a:t>
            </a:r>
            <a:r>
              <a:rPr lang="zh-CN" altLang="en-US"/>
              <a:t>应该为</a:t>
            </a:r>
            <a:r>
              <a:rPr lang="en-US" altLang="zh-CN"/>
              <a:t>1</a:t>
            </a:r>
            <a:r>
              <a:rPr lang="zh-CN" altLang="en-US"/>
              <a:t>，所以硫酸前面的系数应该为</a:t>
            </a:r>
            <a:r>
              <a:rPr lang="en-US" altLang="zh-CN"/>
              <a:t>3</a:t>
            </a:r>
            <a:r>
              <a:rPr lang="zh-CN" altLang="en-US"/>
              <a:t>。反应物种的氢离子在产物中应该以水的形式出现，根据反应物中质子的数目，确定产物中水前面的系数为</a:t>
            </a:r>
            <a:r>
              <a:rPr lang="en-US" altLang="zh-CN"/>
              <a:t>8</a:t>
            </a:r>
            <a:r>
              <a:rPr lang="zh-CN" altLang="en-US"/>
              <a:t>。最后检查一下反应物和生成物中氧原子的数目确实是一致的：</a:t>
            </a:r>
            <a:r>
              <a:rPr lang="en-US" altLang="zh-CN"/>
              <a:t>2,5,3</a:t>
            </a:r>
            <a:r>
              <a:rPr lang="zh-CN" altLang="en-US"/>
              <a:t>，</a:t>
            </a:r>
            <a:r>
              <a:rPr lang="en-US" altLang="zh-CN"/>
              <a:t>2,5,K2SO4, 8H2O</a:t>
            </a:r>
            <a:r>
              <a:rPr lang="zh-CN" altLang="en-US"/>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CFB7BB-AC6E-4A2C-850B-DC2B81959544}"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sym typeface="Monotype Sorts" pitchFamily="2" charset="2"/>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sym typeface="Monotype Sorts" pitchFamily="2" charset="2"/>
            </a:endParaRPr>
          </a:p>
        </p:txBody>
      </p:sp>
      <p:sp>
        <p:nvSpPr>
          <p:cNvPr id="99331" name="Rectangle 2"/>
          <p:cNvSpPr>
            <a:spLocks noGrp="1" noRot="1" noChangeAspect="1" noChangeArrowheads="1" noTextEdit="1"/>
          </p:cNvSpPr>
          <p:nvPr>
            <p:ph type="sldImg"/>
          </p:nvPr>
        </p:nvSpPr>
        <p:spPr>
          <a:xfrm>
            <a:off x="1371600" y="1143000"/>
            <a:ext cx="4114800" cy="3086100"/>
          </a:xfrm>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392194" name="Rectangle 2"/>
          <p:cNvSpPr>
            <a:spLocks noGrp="1" noChangeArrowheads="1"/>
          </p:cNvSpPr>
          <p:nvPr>
            <p:ph type="ctrTitle"/>
          </p:nvPr>
        </p:nvSpPr>
        <p:spPr>
          <a:xfrm>
            <a:off x="685800" y="990600"/>
            <a:ext cx="7772400" cy="1371600"/>
          </a:xfrm>
        </p:spPr>
        <p:txBody>
          <a:bodyPr/>
          <a:lstStyle>
            <a:lvl1pPr>
              <a:defRPr>
                <a:ea typeface="宋体" pitchFamily="2" charset="-122"/>
              </a:defRPr>
            </a:lvl1pPr>
          </a:lstStyle>
          <a:p>
            <a:pPr lvl="0"/>
            <a:r>
              <a:rPr lang="zh-CN" altLang="en-US" noProof="0"/>
              <a:t>单击此处编辑母版标题样式</a:t>
            </a:r>
            <a:endParaRPr lang="zh-CN" altLang="en-US" noProof="0" dirty="0"/>
          </a:p>
        </p:txBody>
      </p:sp>
      <p:sp>
        <p:nvSpPr>
          <p:cNvPr id="392195"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ea typeface="宋体" pitchFamily="2" charset="-122"/>
              </a:defRPr>
            </a:lvl1pPr>
          </a:lstStyle>
          <a:p>
            <a:pPr lvl="0"/>
            <a:r>
              <a:rPr lang="zh-CN" altLang="en-US" noProof="0"/>
              <a:t>单击此处编辑母版副标题样式</a:t>
            </a:r>
            <a:endParaRPr lang="zh-CN" altLang="en-US" noProof="0" dirty="0"/>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28E785C9-E4E1-4D91-A9E0-1C67E6230084}" type="datetime1">
              <a:rPr lang="zh-CN" altLang="en-US"/>
              <a:pPr>
                <a:defRPr/>
              </a:pPr>
              <a:t>2021/6/7</a:t>
            </a:fld>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B3957D1F-F3C6-44E8-A3C7-BD7BEAB58AF4}" type="slidenum">
              <a:rPr lang="en-US" altLang="zh-CN"/>
              <a:pPr>
                <a:defRPr/>
              </a:pPr>
              <a:t>‹#›</a:t>
            </a:fld>
            <a:endParaRPr lang="en-US" altLang="zh-CN"/>
          </a:p>
        </p:txBody>
      </p:sp>
    </p:spTree>
    <p:extLst>
      <p:ext uri="{BB962C8B-B14F-4D97-AF65-F5344CB8AC3E}">
        <p14:creationId xmlns:p14="http://schemas.microsoft.com/office/powerpoint/2010/main" val="417071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宋体" pitchFamily="2" charset="-122"/>
              </a:defRPr>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lvl1pPr>
              <a:defRPr>
                <a:ea typeface="宋体" pitchFamily="2" charset="-122"/>
              </a:defRPr>
            </a:lvl1pPr>
            <a:lvl2pPr>
              <a:defRPr>
                <a:ea typeface="宋体" pitchFamily="2" charset="-122"/>
              </a:defRPr>
            </a:lvl2pPr>
            <a:lvl3pPr>
              <a:defRPr>
                <a:ea typeface="宋体" pitchFamily="2" charset="-122"/>
              </a:defRPr>
            </a:lvl3pPr>
            <a:lvl4pPr>
              <a:defRPr>
                <a:ea typeface="宋体" pitchFamily="2" charset="-122"/>
              </a:defRPr>
            </a:lvl4pPr>
            <a:lvl5pPr>
              <a:defRPr>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a:ln/>
        </p:spPr>
        <p:txBody>
          <a:bodyPr/>
          <a:lstStyle>
            <a:lvl1pPr>
              <a:defRPr/>
            </a:lvl1pPr>
          </a:lstStyle>
          <a:p>
            <a:pPr>
              <a:defRPr/>
            </a:pPr>
            <a:fld id="{6F7FFE1B-DFD2-45D1-B08C-38612D3FC99F}" type="datetime1">
              <a:rPr lang="zh-CN" altLang="en-US"/>
              <a:pPr>
                <a:defRPr/>
              </a:pPr>
              <a:t>2021/6/7</a:t>
            </a:fld>
            <a:endParaRPr lang="en-US" altLang="zh-CN" dirty="0"/>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54D3DC64-8D4E-42F1-81E2-BD3712FC99B2}" type="slidenum">
              <a:rPr lang="en-US" altLang="zh-CN"/>
              <a:pPr>
                <a:defRPr/>
              </a:pPr>
              <a:t>‹#›</a:t>
            </a:fld>
            <a:endParaRPr lang="en-US" altLang="zh-CN"/>
          </a:p>
        </p:txBody>
      </p:sp>
    </p:spTree>
    <p:extLst>
      <p:ext uri="{BB962C8B-B14F-4D97-AF65-F5344CB8AC3E}">
        <p14:creationId xmlns:p14="http://schemas.microsoft.com/office/powerpoint/2010/main" val="1152909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9" y="304800"/>
            <a:ext cx="2001837" cy="5715000"/>
          </a:xfrm>
        </p:spPr>
        <p:txBody>
          <a:bodyPr vert="eaVert"/>
          <a:lstStyle>
            <a:lvl1pPr>
              <a:defRPr>
                <a:ea typeface="宋体" pitchFamily="2" charset="-122"/>
              </a:defRPr>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566740" y="304800"/>
            <a:ext cx="5854700" cy="5715000"/>
          </a:xfrm>
        </p:spPr>
        <p:txBody>
          <a:bodyPr vert="eaVert"/>
          <a:lstStyle>
            <a:lvl1pPr>
              <a:defRPr>
                <a:ea typeface="宋体" pitchFamily="2" charset="-122"/>
              </a:defRPr>
            </a:lvl1pPr>
            <a:lvl2pPr>
              <a:defRPr>
                <a:ea typeface="宋体" pitchFamily="2" charset="-122"/>
              </a:defRPr>
            </a:lvl2pPr>
            <a:lvl3pPr>
              <a:defRPr>
                <a:ea typeface="宋体" pitchFamily="2" charset="-122"/>
              </a:defRPr>
            </a:lvl3pPr>
            <a:lvl4pPr>
              <a:defRPr>
                <a:ea typeface="宋体" pitchFamily="2" charset="-122"/>
              </a:defRPr>
            </a:lvl4pPr>
            <a:lvl5pPr>
              <a:defRPr>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a:ln/>
        </p:spPr>
        <p:txBody>
          <a:bodyPr/>
          <a:lstStyle>
            <a:lvl1pPr>
              <a:defRPr/>
            </a:lvl1pPr>
          </a:lstStyle>
          <a:p>
            <a:pPr>
              <a:defRPr/>
            </a:pPr>
            <a:fld id="{290D98A5-E341-432F-B2D9-DD1996103727}" type="datetime1">
              <a:rPr lang="zh-CN" altLang="en-US"/>
              <a:pPr>
                <a:defRPr/>
              </a:pPr>
              <a:t>2021/6/7</a:t>
            </a:fld>
            <a:endParaRPr lang="en-US" altLang="zh-CN" dirty="0"/>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081D838C-49F6-46FB-8EE4-AF02C13A1C52}" type="slidenum">
              <a:rPr lang="en-US" altLang="zh-CN"/>
              <a:pPr>
                <a:defRPr/>
              </a:pPr>
              <a:t>‹#›</a:t>
            </a:fld>
            <a:endParaRPr lang="en-US" altLang="zh-CN"/>
          </a:p>
        </p:txBody>
      </p:sp>
    </p:spTree>
    <p:extLst>
      <p:ext uri="{BB962C8B-B14F-4D97-AF65-F5344CB8AC3E}">
        <p14:creationId xmlns:p14="http://schemas.microsoft.com/office/powerpoint/2010/main" val="2935882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1216025"/>
          </a:xfrm>
        </p:spPr>
        <p:txBody>
          <a:bodyPr/>
          <a:lstStyle>
            <a:lvl1pPr>
              <a:defRPr>
                <a:ea typeface="宋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sz="half" idx="1"/>
          </p:nvPr>
        </p:nvSpPr>
        <p:spPr>
          <a:xfrm>
            <a:off x="566738" y="1752600"/>
            <a:ext cx="3924300" cy="4267200"/>
          </a:xfrm>
        </p:spPr>
        <p:txBody>
          <a:bodyPr/>
          <a:lstStyle>
            <a:lvl1pPr>
              <a:defRPr>
                <a:ea typeface="宋体" pitchFamily="2" charset="-122"/>
              </a:defRPr>
            </a:lvl1pPr>
            <a:lvl2pPr>
              <a:defRPr>
                <a:ea typeface="宋体" pitchFamily="2" charset="-122"/>
              </a:defRPr>
            </a:lvl2pPr>
            <a:lvl3pPr>
              <a:defRPr>
                <a:ea typeface="宋体" pitchFamily="2" charset="-122"/>
              </a:defRPr>
            </a:lvl3pPr>
            <a:lvl4pPr>
              <a:defRPr>
                <a:ea typeface="宋体" pitchFamily="2" charset="-122"/>
              </a:defRPr>
            </a:lvl4pPr>
            <a:lvl5pPr>
              <a:defRPr>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lvl1pPr>
              <a:defRPr>
                <a:ea typeface="宋体" pitchFamily="2" charset="-122"/>
              </a:defRPr>
            </a:lvl1pPr>
            <a:lvl2pPr>
              <a:defRPr>
                <a:ea typeface="宋体" pitchFamily="2" charset="-122"/>
              </a:defRPr>
            </a:lvl2pPr>
            <a:lvl3pPr>
              <a:defRPr>
                <a:ea typeface="宋体" pitchFamily="2" charset="-122"/>
              </a:defRPr>
            </a:lvl3pPr>
            <a:lvl4pPr>
              <a:defRPr>
                <a:ea typeface="宋体" pitchFamily="2" charset="-122"/>
              </a:defRPr>
            </a:lvl4pPr>
            <a:lvl5pPr>
              <a:defRPr>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内容占位符 4"/>
          <p:cNvSpPr>
            <a:spLocks noGrp="1"/>
          </p:cNvSpPr>
          <p:nvPr>
            <p:ph sz="quarter" idx="3"/>
          </p:nvPr>
        </p:nvSpPr>
        <p:spPr>
          <a:xfrm>
            <a:off x="4643438" y="3962400"/>
            <a:ext cx="3924300" cy="2057400"/>
          </a:xfrm>
        </p:spPr>
        <p:txBody>
          <a:bodyPr/>
          <a:lstStyle>
            <a:lvl1pPr>
              <a:defRPr>
                <a:ea typeface="宋体" pitchFamily="2" charset="-122"/>
              </a:defRPr>
            </a:lvl1pPr>
            <a:lvl2pPr>
              <a:defRPr>
                <a:ea typeface="宋体" pitchFamily="2" charset="-122"/>
              </a:defRPr>
            </a:lvl2pPr>
            <a:lvl3pPr>
              <a:defRPr>
                <a:ea typeface="宋体" pitchFamily="2" charset="-122"/>
              </a:defRPr>
            </a:lvl3pPr>
            <a:lvl4pPr>
              <a:defRPr>
                <a:ea typeface="宋体" pitchFamily="2" charset="-122"/>
              </a:defRPr>
            </a:lvl4pPr>
            <a:lvl5pPr>
              <a:defRPr>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dt" sz="half" idx="10"/>
          </p:nvPr>
        </p:nvSpPr>
        <p:spPr>
          <a:ln/>
        </p:spPr>
        <p:txBody>
          <a:bodyPr/>
          <a:lstStyle>
            <a:lvl1pPr>
              <a:defRPr/>
            </a:lvl1pPr>
          </a:lstStyle>
          <a:p>
            <a:pPr>
              <a:defRPr/>
            </a:pPr>
            <a:fld id="{A24F885F-319A-4132-B8D2-43D1459D95F3}" type="datetime1">
              <a:rPr lang="zh-CN" altLang="en-US"/>
              <a:pPr>
                <a:defRPr/>
              </a:pPr>
              <a:t>2021/6/7</a:t>
            </a:fld>
            <a:endParaRPr lang="en-US" altLang="zh-CN" dirty="0"/>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8"/>
          <p:cNvSpPr>
            <a:spLocks noGrp="1" noChangeArrowheads="1"/>
          </p:cNvSpPr>
          <p:nvPr>
            <p:ph type="sldNum" sz="quarter" idx="12"/>
          </p:nvPr>
        </p:nvSpPr>
        <p:spPr>
          <a:ln/>
        </p:spPr>
        <p:txBody>
          <a:bodyPr/>
          <a:lstStyle>
            <a:lvl1pPr>
              <a:defRPr/>
            </a:lvl1pPr>
          </a:lstStyle>
          <a:p>
            <a:pPr>
              <a:defRPr/>
            </a:pPr>
            <a:fld id="{7C1C9C32-FE0C-49AA-A82C-6EECFECB9F05}" type="slidenum">
              <a:rPr lang="en-US" altLang="zh-CN"/>
              <a:pPr>
                <a:defRPr/>
              </a:pPr>
              <a:t>‹#›</a:t>
            </a:fld>
            <a:endParaRPr lang="en-US" altLang="zh-CN"/>
          </a:p>
        </p:txBody>
      </p:sp>
    </p:spTree>
    <p:extLst>
      <p:ext uri="{BB962C8B-B14F-4D97-AF65-F5344CB8AC3E}">
        <p14:creationId xmlns:p14="http://schemas.microsoft.com/office/powerpoint/2010/main" val="2243390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72307DB5-5895-459B-A218-BDBF442FCE05}" type="datetime1">
              <a:rPr lang="zh-CN" altLang="en-US"/>
              <a:pPr>
                <a:defRPr/>
              </a:pPr>
              <a:t>2021/6/7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D28028-6A0D-40E3-ADFE-D4E0651AAB8D}" type="slidenum">
              <a:rPr lang="zh-CN" altLang="en-US"/>
              <a:pPr>
                <a:defRPr/>
              </a:pPr>
              <a:t>‹#›</a:t>
            </a:fld>
            <a:endParaRPr lang="en-US" altLang="zh-CN"/>
          </a:p>
        </p:txBody>
      </p:sp>
    </p:spTree>
    <p:extLst>
      <p:ext uri="{BB962C8B-B14F-4D97-AF65-F5344CB8AC3E}">
        <p14:creationId xmlns:p14="http://schemas.microsoft.com/office/powerpoint/2010/main" val="809804226"/>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237B93A0-A03C-489F-9136-FF53874B8995}" type="datetime1">
              <a:rPr lang="zh-CN" altLang="en-US"/>
              <a:pPr>
                <a:defRPr/>
              </a:pPr>
              <a:t>2021/6/7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6E9109A-85F9-47FD-9F46-B542FD821DA5}" type="slidenum">
              <a:rPr lang="zh-CN" altLang="en-US"/>
              <a:pPr>
                <a:defRPr/>
              </a:pPr>
              <a:t>‹#›</a:t>
            </a:fld>
            <a:endParaRPr lang="en-US" altLang="zh-CN"/>
          </a:p>
        </p:txBody>
      </p:sp>
    </p:spTree>
    <p:extLst>
      <p:ext uri="{BB962C8B-B14F-4D97-AF65-F5344CB8AC3E}">
        <p14:creationId xmlns:p14="http://schemas.microsoft.com/office/powerpoint/2010/main" val="4181989600"/>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D351A890-AFA4-42A4-8779-A86C529EA50C}" type="datetime1">
              <a:rPr lang="zh-CN" altLang="en-US"/>
              <a:pPr>
                <a:defRPr/>
              </a:pPr>
              <a:t>2021/6/7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9CB631A-0C8B-45CD-8724-DF8203D9C493}" type="slidenum">
              <a:rPr lang="zh-CN" altLang="en-US"/>
              <a:pPr>
                <a:defRPr/>
              </a:pPr>
              <a:t>‹#›</a:t>
            </a:fld>
            <a:endParaRPr lang="en-US" altLang="zh-CN"/>
          </a:p>
        </p:txBody>
      </p:sp>
    </p:spTree>
    <p:extLst>
      <p:ext uri="{BB962C8B-B14F-4D97-AF65-F5344CB8AC3E}">
        <p14:creationId xmlns:p14="http://schemas.microsoft.com/office/powerpoint/2010/main" val="4131672229"/>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7B1E19C5-8DBF-4C79-A21F-E70CDD68F2AB}" type="datetime1">
              <a:rPr lang="zh-CN" altLang="en-US"/>
              <a:pPr>
                <a:defRPr/>
              </a:pPr>
              <a:t>2021/6/7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564DFD5-4DF7-4182-B024-8AEFA8B05C08}" type="slidenum">
              <a:rPr lang="zh-CN" altLang="en-US"/>
              <a:pPr>
                <a:defRPr/>
              </a:pPr>
              <a:t>‹#›</a:t>
            </a:fld>
            <a:endParaRPr lang="en-US" altLang="zh-CN"/>
          </a:p>
        </p:txBody>
      </p:sp>
    </p:spTree>
    <p:extLst>
      <p:ext uri="{BB962C8B-B14F-4D97-AF65-F5344CB8AC3E}">
        <p14:creationId xmlns:p14="http://schemas.microsoft.com/office/powerpoint/2010/main" val="2965613868"/>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3EAB0CF6-A126-4636-85F0-F0C8AE602B35}" type="datetime1">
              <a:rPr lang="zh-CN" altLang="en-US"/>
              <a:pPr>
                <a:defRPr/>
              </a:pPr>
              <a:t>2021/6/7</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A5076D4-DF92-46D6-A2A0-CBFA4A629582}" type="slidenum">
              <a:rPr lang="zh-CN" altLang="en-US"/>
              <a:pPr>
                <a:defRPr/>
              </a:pPr>
              <a:t>‹#›</a:t>
            </a:fld>
            <a:endParaRPr lang="en-US" altLang="zh-CN"/>
          </a:p>
        </p:txBody>
      </p:sp>
    </p:spTree>
    <p:extLst>
      <p:ext uri="{BB962C8B-B14F-4D97-AF65-F5344CB8AC3E}">
        <p14:creationId xmlns:p14="http://schemas.microsoft.com/office/powerpoint/2010/main" val="1332588450"/>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1CEAE5A7-4C82-4B67-8100-FE60E9AF5194}" type="datetime1">
              <a:rPr lang="zh-CN" altLang="en-US"/>
              <a:pPr>
                <a:defRPr/>
              </a:pPr>
              <a:t>2021/6/7</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0DEB682-E5CF-46EC-91DC-82E32222E056}" type="slidenum">
              <a:rPr lang="zh-CN" altLang="en-US"/>
              <a:pPr>
                <a:defRPr/>
              </a:pPr>
              <a:t>‹#›</a:t>
            </a:fld>
            <a:endParaRPr lang="en-US" altLang="zh-CN"/>
          </a:p>
        </p:txBody>
      </p:sp>
    </p:spTree>
    <p:extLst>
      <p:ext uri="{BB962C8B-B14F-4D97-AF65-F5344CB8AC3E}">
        <p14:creationId xmlns:p14="http://schemas.microsoft.com/office/powerpoint/2010/main" val="3050394023"/>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BA00E41-774D-41B4-9A03-674E20AB32D7}" type="datetime1">
              <a:rPr lang="zh-CN" altLang="en-US"/>
              <a:pPr>
                <a:defRPr/>
              </a:pPr>
              <a:t>2021/6/7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93642CD-AF11-4697-8587-D5F9B7DF738B}" type="slidenum">
              <a:rPr lang="zh-CN" altLang="en-US"/>
              <a:pPr>
                <a:defRPr/>
              </a:pPr>
              <a:t>‹#›</a:t>
            </a:fld>
            <a:endParaRPr lang="en-US" altLang="zh-CN"/>
          </a:p>
        </p:txBody>
      </p:sp>
    </p:spTree>
    <p:extLst>
      <p:ext uri="{BB962C8B-B14F-4D97-AF65-F5344CB8AC3E}">
        <p14:creationId xmlns:p14="http://schemas.microsoft.com/office/powerpoint/2010/main" val="3183656546"/>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宋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a:ea typeface="宋体" pitchFamily="2" charset="-122"/>
              </a:defRPr>
            </a:lvl1pPr>
            <a:lvl2pPr>
              <a:defRPr>
                <a:ea typeface="宋体" pitchFamily="2" charset="-122"/>
              </a:defRPr>
            </a:lvl2pPr>
            <a:lvl3pPr>
              <a:defRPr>
                <a:ea typeface="宋体" pitchFamily="2" charset="-122"/>
              </a:defRPr>
            </a:lvl3pPr>
            <a:lvl4pPr>
              <a:defRPr>
                <a:ea typeface="宋体" pitchFamily="2" charset="-122"/>
              </a:defRPr>
            </a:lvl4pPr>
            <a:lvl5pPr>
              <a:defRPr>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6"/>
          <p:cNvSpPr>
            <a:spLocks noGrp="1" noChangeArrowheads="1"/>
          </p:cNvSpPr>
          <p:nvPr>
            <p:ph type="dt" sz="half" idx="10"/>
          </p:nvPr>
        </p:nvSpPr>
        <p:spPr>
          <a:ln/>
        </p:spPr>
        <p:txBody>
          <a:bodyPr/>
          <a:lstStyle>
            <a:lvl1pPr>
              <a:defRPr/>
            </a:lvl1pPr>
          </a:lstStyle>
          <a:p>
            <a:pPr>
              <a:defRPr/>
            </a:pPr>
            <a:fld id="{EDA8D0BB-D731-4D14-AA76-E86A4617F8D2}" type="datetime1">
              <a:rPr lang="zh-CN" altLang="en-US"/>
              <a:pPr>
                <a:defRPr/>
              </a:pPr>
              <a:t>2021/6/7</a:t>
            </a:fld>
            <a:endParaRPr lang="en-US" altLang="zh-CN" dirty="0"/>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14028585-4FC9-439D-A0F0-379739773AA3}" type="slidenum">
              <a:rPr lang="en-US" altLang="zh-CN"/>
              <a:pPr>
                <a:defRPr/>
              </a:pPr>
              <a:t>‹#›</a:t>
            </a:fld>
            <a:endParaRPr lang="en-US" altLang="zh-CN"/>
          </a:p>
        </p:txBody>
      </p:sp>
    </p:spTree>
    <p:extLst>
      <p:ext uri="{BB962C8B-B14F-4D97-AF65-F5344CB8AC3E}">
        <p14:creationId xmlns:p14="http://schemas.microsoft.com/office/powerpoint/2010/main" val="1194713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E819667-B322-4240-9581-3F1D26DAFBF3}" type="datetime1">
              <a:rPr lang="zh-CN" altLang="en-US"/>
              <a:pPr>
                <a:defRPr/>
              </a:pPr>
              <a:t>2021/6/7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133C9E3-2221-445C-89A9-5211C1973317}" type="slidenum">
              <a:rPr lang="zh-CN" altLang="en-US"/>
              <a:pPr>
                <a:defRPr/>
              </a:pPr>
              <a:t>‹#›</a:t>
            </a:fld>
            <a:endParaRPr lang="en-US" altLang="zh-CN"/>
          </a:p>
        </p:txBody>
      </p:sp>
    </p:spTree>
    <p:extLst>
      <p:ext uri="{BB962C8B-B14F-4D97-AF65-F5344CB8AC3E}">
        <p14:creationId xmlns:p14="http://schemas.microsoft.com/office/powerpoint/2010/main" val="3824055857"/>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52179A7B-1650-45A3-AEA0-515ECAA09D9C}" type="datetime1">
              <a:rPr lang="zh-CN" altLang="en-US"/>
              <a:pPr>
                <a:defRPr/>
              </a:pPr>
              <a:t>2021/6/7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B9E3A26-D4D0-4E72-A961-6C90CA0B478E}" type="slidenum">
              <a:rPr lang="zh-CN" altLang="en-US"/>
              <a:pPr>
                <a:defRPr/>
              </a:pPr>
              <a:t>‹#›</a:t>
            </a:fld>
            <a:endParaRPr lang="en-US" altLang="zh-CN"/>
          </a:p>
        </p:txBody>
      </p:sp>
    </p:spTree>
    <p:extLst>
      <p:ext uri="{BB962C8B-B14F-4D97-AF65-F5344CB8AC3E}">
        <p14:creationId xmlns:p14="http://schemas.microsoft.com/office/powerpoint/2010/main" val="749625578"/>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2CD0A8BE-7B4C-49B5-BBFF-5C0D190E0073}" type="datetime1">
              <a:rPr lang="zh-CN" altLang="en-US"/>
              <a:pPr>
                <a:defRPr/>
              </a:pPr>
              <a:t>2021/6/7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C9E5C1-3024-4BAC-98BE-1C20EF5DECBC}" type="slidenum">
              <a:rPr lang="zh-CN" altLang="en-US"/>
              <a:pPr>
                <a:defRPr/>
              </a:pPr>
              <a:t>‹#›</a:t>
            </a:fld>
            <a:endParaRPr lang="en-US" altLang="zh-CN"/>
          </a:p>
        </p:txBody>
      </p:sp>
    </p:spTree>
    <p:extLst>
      <p:ext uri="{BB962C8B-B14F-4D97-AF65-F5344CB8AC3E}">
        <p14:creationId xmlns:p14="http://schemas.microsoft.com/office/powerpoint/2010/main" val="3412834977"/>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2"/>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88C46279-43AA-4E30-ADBF-7EC7C8BCFE33}" type="datetime1">
              <a:rPr lang="zh-CN" altLang="en-US"/>
              <a:pPr>
                <a:defRPr/>
              </a:pPr>
              <a:t>2021/6/7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A4DB836-12E1-4674-8292-B734FE53238F}" type="slidenum">
              <a:rPr lang="zh-CN" altLang="en-US"/>
              <a:pPr>
                <a:defRPr/>
              </a:pPr>
              <a:t>‹#›</a:t>
            </a:fld>
            <a:endParaRPr lang="en-US" altLang="zh-CN"/>
          </a:p>
        </p:txBody>
      </p:sp>
    </p:spTree>
    <p:extLst>
      <p:ext uri="{BB962C8B-B14F-4D97-AF65-F5344CB8AC3E}">
        <p14:creationId xmlns:p14="http://schemas.microsoft.com/office/powerpoint/2010/main" val="1970818235"/>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3000" b="1" cap="all">
                <a:ea typeface="宋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ea typeface="宋体" pitchFamily="2" charset="-122"/>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80FB07AE-56D6-4468-9E3F-C542384AEBB7}" type="datetime1">
              <a:rPr lang="zh-CN" altLang="en-US"/>
              <a:pPr>
                <a:defRPr/>
              </a:pPr>
              <a:t>2021/6/7</a:t>
            </a:fld>
            <a:endParaRPr lang="en-US" altLang="zh-CN" dirty="0"/>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CE61F6D-5D12-4C65-858F-CF338A1B510F}" type="slidenum">
              <a:rPr lang="en-US" altLang="zh-CN"/>
              <a:pPr>
                <a:defRPr/>
              </a:pPr>
              <a:t>‹#›</a:t>
            </a:fld>
            <a:endParaRPr lang="en-US" altLang="zh-CN"/>
          </a:p>
        </p:txBody>
      </p:sp>
    </p:spTree>
    <p:extLst>
      <p:ext uri="{BB962C8B-B14F-4D97-AF65-F5344CB8AC3E}">
        <p14:creationId xmlns:p14="http://schemas.microsoft.com/office/powerpoint/2010/main" val="2495163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宋体" pitchFamily="2" charset="-122"/>
              </a:defRPr>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1752600"/>
            <a:ext cx="3924300" cy="4267200"/>
          </a:xfrm>
        </p:spPr>
        <p:txBody>
          <a:bodyPr/>
          <a:lstStyle>
            <a:lvl1pPr>
              <a:defRPr sz="2100">
                <a:ea typeface="宋体" pitchFamily="2" charset="-122"/>
              </a:defRPr>
            </a:lvl1pPr>
            <a:lvl2pPr>
              <a:defRPr sz="1800">
                <a:ea typeface="宋体" pitchFamily="2" charset="-122"/>
              </a:defRPr>
            </a:lvl2pPr>
            <a:lvl3pPr>
              <a:defRPr sz="1500">
                <a:ea typeface="宋体" pitchFamily="2" charset="-122"/>
              </a:defRPr>
            </a:lvl3pPr>
            <a:lvl4pPr>
              <a:defRPr sz="1350">
                <a:ea typeface="宋体" pitchFamily="2" charset="-122"/>
              </a:defRPr>
            </a:lvl4pPr>
            <a:lvl5pPr>
              <a:defRPr sz="1350">
                <a:ea typeface="宋体" pitchFamily="2" charset="-122"/>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643438" y="1752600"/>
            <a:ext cx="3924300" cy="4267200"/>
          </a:xfrm>
        </p:spPr>
        <p:txBody>
          <a:bodyPr/>
          <a:lstStyle>
            <a:lvl1pPr>
              <a:defRPr sz="2100">
                <a:ea typeface="宋体" pitchFamily="2" charset="-122"/>
              </a:defRPr>
            </a:lvl1pPr>
            <a:lvl2pPr>
              <a:defRPr sz="1800">
                <a:ea typeface="宋体" pitchFamily="2" charset="-122"/>
              </a:defRPr>
            </a:lvl2pPr>
            <a:lvl3pPr>
              <a:defRPr sz="1500">
                <a:ea typeface="宋体" pitchFamily="2" charset="-122"/>
              </a:defRPr>
            </a:lvl3pPr>
            <a:lvl4pPr>
              <a:defRPr sz="1350">
                <a:ea typeface="宋体" pitchFamily="2" charset="-122"/>
              </a:defRPr>
            </a:lvl4pPr>
            <a:lvl5pPr>
              <a:defRPr sz="1350">
                <a:ea typeface="宋体" pitchFamily="2" charset="-122"/>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6"/>
          <p:cNvSpPr>
            <a:spLocks noGrp="1" noChangeArrowheads="1"/>
          </p:cNvSpPr>
          <p:nvPr>
            <p:ph type="dt" sz="half" idx="10"/>
          </p:nvPr>
        </p:nvSpPr>
        <p:spPr>
          <a:ln/>
        </p:spPr>
        <p:txBody>
          <a:bodyPr/>
          <a:lstStyle>
            <a:lvl1pPr>
              <a:defRPr/>
            </a:lvl1pPr>
          </a:lstStyle>
          <a:p>
            <a:pPr>
              <a:defRPr/>
            </a:pPr>
            <a:fld id="{950FD5FA-AE53-49E6-B316-4DD5E051FE7B}" type="datetime1">
              <a:rPr lang="zh-CN" altLang="en-US"/>
              <a:pPr>
                <a:defRPr/>
              </a:pPr>
              <a:t>2021/6/7</a:t>
            </a:fld>
            <a:endParaRPr lang="en-US" altLang="zh-CN" dirty="0"/>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845806E2-D1F5-4EE8-8CCE-44EBD5CAA735}" type="slidenum">
              <a:rPr lang="en-US" altLang="zh-CN"/>
              <a:pPr>
                <a:defRPr/>
              </a:pPr>
              <a:t>‹#›</a:t>
            </a:fld>
            <a:endParaRPr lang="en-US" altLang="zh-CN"/>
          </a:p>
        </p:txBody>
      </p:sp>
    </p:spTree>
    <p:extLst>
      <p:ext uri="{BB962C8B-B14F-4D97-AF65-F5344CB8AC3E}">
        <p14:creationId xmlns:p14="http://schemas.microsoft.com/office/powerpoint/2010/main" val="22574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ea typeface="宋体" pitchFamily="2" charset="-122"/>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ea typeface="宋体" pitchFamily="2"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ea typeface="宋体" pitchFamily="2" charset="-122"/>
              </a:defRPr>
            </a:lvl1pPr>
            <a:lvl2pPr>
              <a:defRPr sz="1500">
                <a:ea typeface="宋体" pitchFamily="2" charset="-122"/>
              </a:defRPr>
            </a:lvl2pPr>
            <a:lvl3pPr>
              <a:defRPr sz="1350">
                <a:ea typeface="宋体" pitchFamily="2" charset="-122"/>
              </a:defRPr>
            </a:lvl3pPr>
            <a:lvl4pPr>
              <a:defRPr sz="1200">
                <a:ea typeface="宋体" pitchFamily="2" charset="-122"/>
              </a:defRPr>
            </a:lvl4pPr>
            <a:lvl5pPr>
              <a:defRPr sz="1200">
                <a:ea typeface="宋体" pitchFamily="2" charset="-122"/>
              </a:defRPr>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800" b="1">
                <a:ea typeface="宋体" pitchFamily="2"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800">
                <a:ea typeface="宋体" pitchFamily="2" charset="-122"/>
              </a:defRPr>
            </a:lvl1pPr>
            <a:lvl2pPr>
              <a:defRPr sz="1500">
                <a:ea typeface="宋体" pitchFamily="2" charset="-122"/>
              </a:defRPr>
            </a:lvl2pPr>
            <a:lvl3pPr>
              <a:defRPr sz="1350">
                <a:ea typeface="宋体" pitchFamily="2" charset="-122"/>
              </a:defRPr>
            </a:lvl3pPr>
            <a:lvl4pPr>
              <a:defRPr sz="1200">
                <a:ea typeface="宋体" pitchFamily="2" charset="-122"/>
              </a:defRPr>
            </a:lvl4pPr>
            <a:lvl5pPr>
              <a:defRPr sz="1200">
                <a:ea typeface="宋体" pitchFamily="2" charset="-122"/>
              </a:defRPr>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Rectangle 6"/>
          <p:cNvSpPr>
            <a:spLocks noGrp="1" noChangeArrowheads="1"/>
          </p:cNvSpPr>
          <p:nvPr>
            <p:ph type="dt" sz="half" idx="10"/>
          </p:nvPr>
        </p:nvSpPr>
        <p:spPr>
          <a:ln/>
        </p:spPr>
        <p:txBody>
          <a:bodyPr/>
          <a:lstStyle>
            <a:lvl1pPr>
              <a:defRPr/>
            </a:lvl1pPr>
          </a:lstStyle>
          <a:p>
            <a:pPr>
              <a:defRPr/>
            </a:pPr>
            <a:fld id="{6ED3C230-B0C1-44FB-962D-69F4E8536452}" type="datetime1">
              <a:rPr lang="zh-CN" altLang="en-US"/>
              <a:pPr>
                <a:defRPr/>
              </a:pPr>
              <a:t>2021/6/7</a:t>
            </a:fld>
            <a:endParaRPr lang="en-US" altLang="zh-CN" dirty="0"/>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A4F2A108-51D9-4A43-ABD8-00856B985632}" type="slidenum">
              <a:rPr lang="en-US" altLang="zh-CN"/>
              <a:pPr>
                <a:defRPr/>
              </a:pPr>
              <a:t>‹#›</a:t>
            </a:fld>
            <a:endParaRPr lang="en-US" altLang="zh-CN"/>
          </a:p>
        </p:txBody>
      </p:sp>
    </p:spTree>
    <p:extLst>
      <p:ext uri="{BB962C8B-B14F-4D97-AF65-F5344CB8AC3E}">
        <p14:creationId xmlns:p14="http://schemas.microsoft.com/office/powerpoint/2010/main" val="978786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a typeface="宋体" pitchFamily="2" charset="-122"/>
              </a:defRPr>
            </a:lvl1pPr>
          </a:lstStyle>
          <a:p>
            <a:r>
              <a:rPr lang="zh-CN" altLang="en-US"/>
              <a:t>单击此处编辑母版标题样式</a:t>
            </a:r>
            <a:endParaRPr lang="zh-CN" altLang="en-US" dirty="0"/>
          </a:p>
        </p:txBody>
      </p:sp>
      <p:sp>
        <p:nvSpPr>
          <p:cNvPr id="3" name="Rectangle 6"/>
          <p:cNvSpPr>
            <a:spLocks noGrp="1" noChangeArrowheads="1"/>
          </p:cNvSpPr>
          <p:nvPr>
            <p:ph type="dt" sz="half" idx="10"/>
          </p:nvPr>
        </p:nvSpPr>
        <p:spPr>
          <a:ln/>
        </p:spPr>
        <p:txBody>
          <a:bodyPr/>
          <a:lstStyle>
            <a:lvl1pPr>
              <a:defRPr/>
            </a:lvl1pPr>
          </a:lstStyle>
          <a:p>
            <a:pPr>
              <a:defRPr/>
            </a:pPr>
            <a:fld id="{CA251573-BB54-4EF9-B63F-54E3F4194869}" type="datetime1">
              <a:rPr lang="zh-CN" altLang="en-US"/>
              <a:pPr>
                <a:defRPr/>
              </a:pPr>
              <a:t>2021/6/7</a:t>
            </a:fld>
            <a:endParaRPr lang="en-US" altLang="zh-CN" dirty="0"/>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35C5E615-26F7-4059-9D88-5C6BA359FF82}" type="slidenum">
              <a:rPr lang="en-US" altLang="zh-CN"/>
              <a:pPr>
                <a:defRPr/>
              </a:pPr>
              <a:t>‹#›</a:t>
            </a:fld>
            <a:endParaRPr lang="en-US" altLang="zh-CN"/>
          </a:p>
        </p:txBody>
      </p:sp>
    </p:spTree>
    <p:extLst>
      <p:ext uri="{BB962C8B-B14F-4D97-AF65-F5344CB8AC3E}">
        <p14:creationId xmlns:p14="http://schemas.microsoft.com/office/powerpoint/2010/main" val="3014536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5A50DCAB-D109-4E19-B450-13461C93CFF6}" type="datetime1">
              <a:rPr lang="zh-CN" altLang="en-US"/>
              <a:pPr>
                <a:defRPr/>
              </a:pPr>
              <a:t>2021/6/7</a:t>
            </a:fld>
            <a:endParaRPr lang="en-US" altLang="zh-CN" dirty="0"/>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99D82768-B5B2-4C7C-8AA9-3E4925C122EE}" type="slidenum">
              <a:rPr lang="en-US" altLang="zh-CN"/>
              <a:pPr>
                <a:defRPr/>
              </a:pPr>
              <a:t>‹#›</a:t>
            </a:fld>
            <a:endParaRPr lang="en-US" altLang="zh-CN"/>
          </a:p>
        </p:txBody>
      </p:sp>
    </p:spTree>
    <p:extLst>
      <p:ext uri="{BB962C8B-B14F-4D97-AF65-F5344CB8AC3E}">
        <p14:creationId xmlns:p14="http://schemas.microsoft.com/office/powerpoint/2010/main" val="153950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1500" b="1">
                <a:ea typeface="宋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3575050" y="273054"/>
            <a:ext cx="5111750" cy="5853113"/>
          </a:xfrm>
        </p:spPr>
        <p:txBody>
          <a:bodyPr/>
          <a:lstStyle>
            <a:lvl1pPr>
              <a:defRPr sz="2400">
                <a:ea typeface="宋体" pitchFamily="2" charset="-122"/>
              </a:defRPr>
            </a:lvl1pPr>
            <a:lvl2pPr>
              <a:defRPr sz="2100">
                <a:ea typeface="宋体" pitchFamily="2" charset="-122"/>
              </a:defRPr>
            </a:lvl2pPr>
            <a:lvl3pPr>
              <a:defRPr sz="1800">
                <a:ea typeface="宋体" pitchFamily="2" charset="-122"/>
              </a:defRPr>
            </a:lvl3pPr>
            <a:lvl4pPr>
              <a:defRPr sz="1500">
                <a:ea typeface="宋体" pitchFamily="2" charset="-122"/>
              </a:defRPr>
            </a:lvl4pPr>
            <a:lvl5pPr>
              <a:defRPr sz="1500">
                <a:ea typeface="宋体" pitchFamily="2" charset="-122"/>
              </a:defRPr>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02" y="1435103"/>
            <a:ext cx="3008313" cy="4691063"/>
          </a:xfrm>
        </p:spPr>
        <p:txBody>
          <a:bodyPr/>
          <a:lstStyle>
            <a:lvl1pPr marL="0" indent="0">
              <a:buNone/>
              <a:defRPr sz="1050">
                <a:ea typeface="宋体" pitchFamily="2" charset="-122"/>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EA227D63-3D72-4166-AE67-98D4D5296CF7}" type="datetime1">
              <a:rPr lang="zh-CN" altLang="en-US"/>
              <a:pPr>
                <a:defRPr/>
              </a:pPr>
              <a:t>2021/6/7</a:t>
            </a:fld>
            <a:endParaRPr lang="en-US" altLang="zh-CN" dirty="0"/>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92BF2FF0-4F27-483B-AD2E-96F8E66D5117}" type="slidenum">
              <a:rPr lang="en-US" altLang="zh-CN"/>
              <a:pPr>
                <a:defRPr/>
              </a:pPr>
              <a:t>‹#›</a:t>
            </a:fld>
            <a:endParaRPr lang="en-US" altLang="zh-CN"/>
          </a:p>
        </p:txBody>
      </p:sp>
    </p:spTree>
    <p:extLst>
      <p:ext uri="{BB962C8B-B14F-4D97-AF65-F5344CB8AC3E}">
        <p14:creationId xmlns:p14="http://schemas.microsoft.com/office/powerpoint/2010/main" val="96750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1500" b="1">
                <a:ea typeface="宋体" pitchFamily="2" charset="-122"/>
              </a:defRPr>
            </a:lvl1pPr>
          </a:lstStyle>
          <a:p>
            <a:r>
              <a:rPr lang="zh-CN" altLang="en-US"/>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2400">
                <a:ea typeface="宋体" pitchFamily="2"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ea typeface="宋体" pitchFamily="2" charset="-122"/>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C564E8AB-FD96-45BB-B1DE-4EA1CF70376F}" type="datetime1">
              <a:rPr lang="zh-CN" altLang="en-US"/>
              <a:pPr>
                <a:defRPr/>
              </a:pPr>
              <a:t>2021/6/7</a:t>
            </a:fld>
            <a:endParaRPr lang="en-US" altLang="zh-CN" dirty="0"/>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B35C1BF0-F911-48F6-AC6F-C45F4B652D66}" type="slidenum">
              <a:rPr lang="en-US" altLang="zh-CN"/>
              <a:pPr>
                <a:defRPr/>
              </a:pPr>
              <a:t>‹#›</a:t>
            </a:fld>
            <a:endParaRPr lang="en-US" altLang="zh-CN"/>
          </a:p>
        </p:txBody>
      </p:sp>
    </p:spTree>
    <p:extLst>
      <p:ext uri="{BB962C8B-B14F-4D97-AF65-F5344CB8AC3E}">
        <p14:creationId xmlns:p14="http://schemas.microsoft.com/office/powerpoint/2010/main" val="1869576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574675" y="304801"/>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5123"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4" name="AutoShape 4"/>
          <p:cNvSpPr>
            <a:spLocks noChangeArrowheads="1"/>
          </p:cNvSpPr>
          <p:nvPr/>
        </p:nvSpPr>
        <p:spPr bwMode="auto">
          <a:xfrm>
            <a:off x="609601" y="1238250"/>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sz="1350"/>
          </a:p>
        </p:txBody>
      </p:sp>
      <p:sp>
        <p:nvSpPr>
          <p:cNvPr id="5125" name="Line 5"/>
          <p:cNvSpPr>
            <a:spLocks noChangeShapeType="1"/>
          </p:cNvSpPr>
          <p:nvPr/>
        </p:nvSpPr>
        <p:spPr bwMode="auto">
          <a:xfrm flipV="1">
            <a:off x="609600" y="62103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sp>
        <p:nvSpPr>
          <p:cNvPr id="391174" name="Rectangle 6"/>
          <p:cNvSpPr>
            <a:spLocks noGrp="1" noChangeArrowheads="1"/>
          </p:cNvSpPr>
          <p:nvPr>
            <p:ph type="dt" sz="half" idx="2"/>
          </p:nvPr>
        </p:nvSpPr>
        <p:spPr bwMode="auto">
          <a:xfrm>
            <a:off x="609600" y="6245225"/>
            <a:ext cx="19812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900" b="0">
                <a:latin typeface="Times New Roman" pitchFamily="18" charset="0"/>
                <a:ea typeface="黑体" pitchFamily="2" charset="-122"/>
              </a:defRPr>
            </a:lvl1pPr>
          </a:lstStyle>
          <a:p>
            <a:pPr>
              <a:defRPr/>
            </a:pPr>
            <a:fld id="{B8D36F78-EEC3-40BA-ACD4-1A61F9AF3966}" type="datetime1">
              <a:rPr lang="zh-CN" altLang="en-US"/>
              <a:pPr>
                <a:defRPr/>
              </a:pPr>
              <a:t>2021/6/7</a:t>
            </a:fld>
            <a:endParaRPr lang="en-US" altLang="zh-CN" dirty="0"/>
          </a:p>
        </p:txBody>
      </p:sp>
      <p:sp>
        <p:nvSpPr>
          <p:cNvPr id="391175" name="Rectangle 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0"/>
              </a:spcBef>
              <a:defRPr sz="900" b="0">
                <a:latin typeface="Times New Roman" pitchFamily="18" charset="0"/>
                <a:ea typeface="黑体" pitchFamily="2" charset="-122"/>
              </a:defRPr>
            </a:lvl1pPr>
          </a:lstStyle>
          <a:p>
            <a:pPr>
              <a:defRPr/>
            </a:pPr>
            <a:endParaRPr lang="en-US" altLang="zh-CN"/>
          </a:p>
        </p:txBody>
      </p:sp>
      <p:sp>
        <p:nvSpPr>
          <p:cNvPr id="391176" name="Rectangle 8"/>
          <p:cNvSpPr>
            <a:spLocks noGrp="1" noChangeArrowheads="1"/>
          </p:cNvSpPr>
          <p:nvPr>
            <p:ph type="sldNum" sz="quarter" idx="4"/>
          </p:nvPr>
        </p:nvSpPr>
        <p:spPr bwMode="auto">
          <a:xfrm>
            <a:off x="6553200" y="6245225"/>
            <a:ext cx="19812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900" b="0"/>
            </a:lvl1pPr>
          </a:lstStyle>
          <a:p>
            <a:pPr>
              <a:defRPr/>
            </a:pPr>
            <a:fld id="{A5837ED8-AE0E-4DE2-96A7-6DA0B44E16F7}" type="slidenum">
              <a:rPr lang="en-US" altLang="zh-CN"/>
              <a:pPr>
                <a:defRPr/>
              </a:pPr>
              <a:t>‹#›</a:t>
            </a:fld>
            <a:endParaRPr lang="en-US" altLang="zh-CN"/>
          </a:p>
        </p:txBody>
      </p:sp>
    </p:spTree>
    <p:extLst>
      <p:ext uri="{BB962C8B-B14F-4D97-AF65-F5344CB8AC3E}">
        <p14:creationId xmlns:p14="http://schemas.microsoft.com/office/powerpoint/2010/main" val="3541914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spcBef>
          <a:spcPct val="0"/>
        </a:spcBef>
        <a:spcAft>
          <a:spcPct val="0"/>
        </a:spcAft>
        <a:defRPr sz="2850">
          <a:solidFill>
            <a:schemeClr val="tx2"/>
          </a:solidFill>
          <a:latin typeface="Times New Roman" pitchFamily="18" charset="0"/>
          <a:ea typeface="宋体" pitchFamily="2" charset="-122"/>
          <a:cs typeface="+mj-cs"/>
        </a:defRPr>
      </a:lvl1pPr>
      <a:lvl2pPr algn="l" rtl="0" eaLnBrk="0" fontAlgn="base" hangingPunct="0">
        <a:spcBef>
          <a:spcPct val="0"/>
        </a:spcBef>
        <a:spcAft>
          <a:spcPct val="0"/>
        </a:spcAft>
        <a:defRPr sz="285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285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285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2850">
          <a:solidFill>
            <a:schemeClr val="tx2"/>
          </a:solidFill>
          <a:latin typeface="Times New Roman" pitchFamily="18" charset="0"/>
          <a:ea typeface="宋体" pitchFamily="2" charset="-122"/>
        </a:defRPr>
      </a:lvl5pPr>
      <a:lvl6pPr marL="342900" algn="l" rtl="0" eaLnBrk="1" fontAlgn="base" hangingPunct="1">
        <a:spcBef>
          <a:spcPct val="0"/>
        </a:spcBef>
        <a:spcAft>
          <a:spcPct val="0"/>
        </a:spcAft>
        <a:defRPr sz="2850">
          <a:solidFill>
            <a:schemeClr val="tx2"/>
          </a:solidFill>
          <a:latin typeface="Verdana" pitchFamily="34" charset="0"/>
          <a:ea typeface="宋体" pitchFamily="2" charset="-122"/>
        </a:defRPr>
      </a:lvl6pPr>
      <a:lvl7pPr marL="685800" algn="l" rtl="0" eaLnBrk="1" fontAlgn="base" hangingPunct="1">
        <a:spcBef>
          <a:spcPct val="0"/>
        </a:spcBef>
        <a:spcAft>
          <a:spcPct val="0"/>
        </a:spcAft>
        <a:defRPr sz="2850">
          <a:solidFill>
            <a:schemeClr val="tx2"/>
          </a:solidFill>
          <a:latin typeface="Verdana" pitchFamily="34" charset="0"/>
          <a:ea typeface="宋体" pitchFamily="2" charset="-122"/>
        </a:defRPr>
      </a:lvl7pPr>
      <a:lvl8pPr marL="1028700" algn="l" rtl="0" eaLnBrk="1" fontAlgn="base" hangingPunct="1">
        <a:spcBef>
          <a:spcPct val="0"/>
        </a:spcBef>
        <a:spcAft>
          <a:spcPct val="0"/>
        </a:spcAft>
        <a:defRPr sz="2850">
          <a:solidFill>
            <a:schemeClr val="tx2"/>
          </a:solidFill>
          <a:latin typeface="Verdana" pitchFamily="34" charset="0"/>
          <a:ea typeface="宋体" pitchFamily="2" charset="-122"/>
        </a:defRPr>
      </a:lvl8pPr>
      <a:lvl9pPr marL="1371600" algn="l" rtl="0" eaLnBrk="1" fontAlgn="base" hangingPunct="1">
        <a:spcBef>
          <a:spcPct val="0"/>
        </a:spcBef>
        <a:spcAft>
          <a:spcPct val="0"/>
        </a:spcAft>
        <a:defRPr sz="2850">
          <a:solidFill>
            <a:schemeClr val="tx2"/>
          </a:solidFill>
          <a:latin typeface="Verdana" pitchFamily="34" charset="0"/>
          <a:ea typeface="宋体" pitchFamily="2" charset="-122"/>
        </a:defRPr>
      </a:lvl9pPr>
    </p:titleStyle>
    <p:bodyStyle>
      <a:lvl1pPr marL="352425" indent="-352425" algn="l" rtl="0" eaLnBrk="0" fontAlgn="base" hangingPunct="0">
        <a:spcBef>
          <a:spcPct val="20000"/>
        </a:spcBef>
        <a:spcAft>
          <a:spcPct val="0"/>
        </a:spcAft>
        <a:buClr>
          <a:schemeClr val="accent2"/>
        </a:buClr>
        <a:buFont typeface="Wingdings" pitchFamily="2" charset="2"/>
        <a:buChar char="o"/>
        <a:defRPr sz="2250">
          <a:solidFill>
            <a:schemeClr val="tx1"/>
          </a:solidFill>
          <a:latin typeface="Times New Roman" pitchFamily="18" charset="0"/>
          <a:ea typeface="宋体" pitchFamily="2" charset="-122"/>
          <a:cs typeface="+mn-cs"/>
        </a:defRPr>
      </a:lvl1pPr>
      <a:lvl2pPr marL="681038" indent="-327422" algn="l" rtl="0" eaLnBrk="0" fontAlgn="base" hangingPunct="0">
        <a:spcBef>
          <a:spcPct val="20000"/>
        </a:spcBef>
        <a:spcAft>
          <a:spcPct val="0"/>
        </a:spcAft>
        <a:buClr>
          <a:schemeClr val="accent2"/>
        </a:buClr>
        <a:buFont typeface="Wingdings" pitchFamily="2" charset="2"/>
        <a:buChar char="n"/>
        <a:defRPr sz="1950">
          <a:solidFill>
            <a:schemeClr val="tx1"/>
          </a:solidFill>
          <a:latin typeface="Times New Roman" pitchFamily="18" charset="0"/>
          <a:ea typeface="宋体" pitchFamily="2" charset="-122"/>
        </a:defRPr>
      </a:lvl2pPr>
      <a:lvl3pPr marL="978694" indent="-296466" algn="l" rtl="0" eaLnBrk="0" fontAlgn="base" hangingPunct="0">
        <a:spcBef>
          <a:spcPct val="20000"/>
        </a:spcBef>
        <a:spcAft>
          <a:spcPct val="0"/>
        </a:spcAft>
        <a:buClr>
          <a:schemeClr val="accent2"/>
        </a:buClr>
        <a:buFont typeface="Wingdings" pitchFamily="2" charset="2"/>
        <a:buChar char="o"/>
        <a:defRPr sz="1725">
          <a:solidFill>
            <a:schemeClr val="tx1"/>
          </a:solidFill>
          <a:latin typeface="Times New Roman" pitchFamily="18" charset="0"/>
          <a:ea typeface="宋体" pitchFamily="2" charset="-122"/>
        </a:defRPr>
      </a:lvl3pPr>
      <a:lvl4pPr marL="1270397" indent="-290513" algn="l" rtl="0" eaLnBrk="0" fontAlgn="base" hangingPunct="0">
        <a:spcBef>
          <a:spcPct val="20000"/>
        </a:spcBef>
        <a:spcAft>
          <a:spcPct val="0"/>
        </a:spcAft>
        <a:buClr>
          <a:schemeClr val="accent2"/>
        </a:buClr>
        <a:buFont typeface="Wingdings" pitchFamily="2" charset="2"/>
        <a:buChar char="n"/>
        <a:defRPr sz="1500">
          <a:solidFill>
            <a:schemeClr val="tx1"/>
          </a:solidFill>
          <a:latin typeface="Times New Roman" pitchFamily="18" charset="0"/>
          <a:ea typeface="宋体" pitchFamily="2" charset="-122"/>
        </a:defRPr>
      </a:lvl4pPr>
      <a:lvl5pPr marL="1570435" indent="-298847" algn="l" rtl="0" eaLnBrk="0" fontAlgn="base" hangingPunct="0">
        <a:spcBef>
          <a:spcPct val="25000"/>
        </a:spcBef>
        <a:spcAft>
          <a:spcPct val="0"/>
        </a:spcAft>
        <a:buClr>
          <a:schemeClr val="accent2"/>
        </a:buClr>
        <a:buFont typeface="Wingdings" pitchFamily="2" charset="2"/>
        <a:buChar char="§"/>
        <a:defRPr sz="1500">
          <a:solidFill>
            <a:schemeClr val="tx1"/>
          </a:solidFill>
          <a:latin typeface="Times New Roman" pitchFamily="18" charset="0"/>
          <a:ea typeface="宋体" pitchFamily="2" charset="-122"/>
        </a:defRPr>
      </a:lvl5pPr>
      <a:lvl6pPr marL="19133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457200" y="1600204"/>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26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0"/>
              </a:spcBef>
              <a:defRPr kumimoji="1" sz="1050" b="0">
                <a:solidFill>
                  <a:schemeClr val="tx1"/>
                </a:solidFill>
                <a:ea typeface="+mn-ea"/>
              </a:defRPr>
            </a:lvl1pPr>
          </a:lstStyle>
          <a:p>
            <a:pPr>
              <a:defRPr/>
            </a:pPr>
            <a:fld id="{219EB85F-C7B7-40DA-B373-3BAB8461446F}" type="datetime1">
              <a:rPr lang="zh-CN" altLang="en-US"/>
              <a:pPr>
                <a:defRPr/>
              </a:pPr>
              <a:t>2021/6/7</a:t>
            </a:fld>
            <a:endParaRPr lang="en-US" altLang="zh-CN"/>
          </a:p>
        </p:txBody>
      </p:sp>
      <p:sp>
        <p:nvSpPr>
          <p:cNvPr id="2826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kumimoji="1" sz="1050" b="0">
                <a:solidFill>
                  <a:schemeClr val="tx1"/>
                </a:solidFill>
                <a:ea typeface="+mn-ea"/>
              </a:defRPr>
            </a:lvl1pPr>
          </a:lstStyle>
          <a:p>
            <a:pPr>
              <a:defRPr/>
            </a:pPr>
            <a:endParaRPr lang="en-US" altLang="zh-CN"/>
          </a:p>
        </p:txBody>
      </p:sp>
      <p:sp>
        <p:nvSpPr>
          <p:cNvPr id="2826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1" sz="1050" b="0">
                <a:solidFill>
                  <a:schemeClr val="tx1"/>
                </a:solidFill>
                <a:ea typeface="宋体" pitchFamily="2" charset="-122"/>
              </a:defRPr>
            </a:lvl1pPr>
          </a:lstStyle>
          <a:p>
            <a:pPr>
              <a:defRPr/>
            </a:pPr>
            <a:fld id="{165D9072-2E37-4B44-B217-51D29C3D4FC1}" type="slidenum">
              <a:rPr lang="zh-CN" altLang="en-US"/>
              <a:pPr>
                <a:defRPr/>
              </a:pPr>
              <a:t>‹#›</a:t>
            </a:fld>
            <a:endParaRPr lang="en-US" altLang="zh-CN"/>
          </a:p>
        </p:txBody>
      </p:sp>
    </p:spTree>
    <p:extLst>
      <p:ext uri="{BB962C8B-B14F-4D97-AF65-F5344CB8AC3E}">
        <p14:creationId xmlns:p14="http://schemas.microsoft.com/office/powerpoint/2010/main" val="7064997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advClick="0"/>
  <p:hf sldNum="0"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itchFamily="34" charset="0"/>
          <a:ea typeface="宋体" pitchFamily="2" charset="-122"/>
        </a:defRPr>
      </a:lvl2pPr>
      <a:lvl3pPr algn="ctr" rtl="0" eaLnBrk="0" fontAlgn="base" hangingPunct="0">
        <a:spcBef>
          <a:spcPct val="0"/>
        </a:spcBef>
        <a:spcAft>
          <a:spcPct val="0"/>
        </a:spcAft>
        <a:defRPr sz="3300">
          <a:solidFill>
            <a:schemeClr val="tx2"/>
          </a:solidFill>
          <a:latin typeface="Arial" pitchFamily="34" charset="0"/>
          <a:ea typeface="宋体" pitchFamily="2" charset="-122"/>
        </a:defRPr>
      </a:lvl3pPr>
      <a:lvl4pPr algn="ctr" rtl="0" eaLnBrk="0" fontAlgn="base" hangingPunct="0">
        <a:spcBef>
          <a:spcPct val="0"/>
        </a:spcBef>
        <a:spcAft>
          <a:spcPct val="0"/>
        </a:spcAft>
        <a:defRPr sz="3300">
          <a:solidFill>
            <a:schemeClr val="tx2"/>
          </a:solidFill>
          <a:latin typeface="Arial" pitchFamily="34" charset="0"/>
          <a:ea typeface="宋体" pitchFamily="2" charset="-122"/>
        </a:defRPr>
      </a:lvl4pPr>
      <a:lvl5pPr algn="ctr" rtl="0" eaLnBrk="0" fontAlgn="base" hangingPunct="0">
        <a:spcBef>
          <a:spcPct val="0"/>
        </a:spcBef>
        <a:spcAft>
          <a:spcPct val="0"/>
        </a:spcAft>
        <a:defRPr sz="3300">
          <a:solidFill>
            <a:schemeClr val="tx2"/>
          </a:solidFill>
          <a:latin typeface="Arial" pitchFamily="34" charset="0"/>
          <a:ea typeface="宋体" pitchFamily="2" charset="-122"/>
        </a:defRPr>
      </a:lvl5pPr>
      <a:lvl6pPr marL="342900" algn="ctr" rtl="0" fontAlgn="base">
        <a:spcBef>
          <a:spcPct val="0"/>
        </a:spcBef>
        <a:spcAft>
          <a:spcPct val="0"/>
        </a:spcAft>
        <a:defRPr sz="3300">
          <a:solidFill>
            <a:schemeClr val="tx2"/>
          </a:solidFill>
          <a:latin typeface="Arial" pitchFamily="34" charset="0"/>
          <a:ea typeface="宋体" pitchFamily="2" charset="-122"/>
        </a:defRPr>
      </a:lvl6pPr>
      <a:lvl7pPr marL="685800" algn="ctr" rtl="0" fontAlgn="base">
        <a:spcBef>
          <a:spcPct val="0"/>
        </a:spcBef>
        <a:spcAft>
          <a:spcPct val="0"/>
        </a:spcAft>
        <a:defRPr sz="3300">
          <a:solidFill>
            <a:schemeClr val="tx2"/>
          </a:solidFill>
          <a:latin typeface="Arial" pitchFamily="34" charset="0"/>
          <a:ea typeface="宋体" pitchFamily="2" charset="-122"/>
        </a:defRPr>
      </a:lvl7pPr>
      <a:lvl8pPr marL="1028700" algn="ctr" rtl="0" fontAlgn="base">
        <a:spcBef>
          <a:spcPct val="0"/>
        </a:spcBef>
        <a:spcAft>
          <a:spcPct val="0"/>
        </a:spcAft>
        <a:defRPr sz="3300">
          <a:solidFill>
            <a:schemeClr val="tx2"/>
          </a:solidFill>
          <a:latin typeface="Arial" pitchFamily="34" charset="0"/>
          <a:ea typeface="宋体" pitchFamily="2" charset="-122"/>
        </a:defRPr>
      </a:lvl8pPr>
      <a:lvl9pPr marL="1371600" algn="ctr" rtl="0" fontAlgn="base">
        <a:spcBef>
          <a:spcPct val="0"/>
        </a:spcBef>
        <a:spcAft>
          <a:spcPct val="0"/>
        </a:spcAft>
        <a:defRPr sz="3300">
          <a:solidFill>
            <a:schemeClr val="tx2"/>
          </a:solidFill>
          <a:latin typeface="Arial" pitchFamily="34" charset="0"/>
          <a:ea typeface="宋体" pitchFamily="2" charset="-122"/>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com&amp;app=2002&amp;size=f9999,10000&amp;q=a80&amp;n=0&amp;g=0n&amp;fmt=jpe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cn&amp;app=2002&amp;size=f9999,10000&amp;q=a80&amp;n=0&amp;g=0n&amp;fmt=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0.wmf"/><Relationship Id="rId3" Type="http://schemas.openxmlformats.org/officeDocument/2006/relationships/notesSlide" Target="../notesSlides/notesSlide18.xml"/><Relationship Id="rId7" Type="http://schemas.openxmlformats.org/officeDocument/2006/relationships/image" Target="../media/image28.png"/><Relationship Id="rId12" Type="http://schemas.openxmlformats.org/officeDocument/2006/relationships/oleObject" Target="../embeddings/oleObject4.bin"/><Relationship Id="rId2" Type="http://schemas.openxmlformats.org/officeDocument/2006/relationships/slideLayout" Target="../slideLayouts/slideLayout6.xml"/><Relationship Id="rId16" Type="http://schemas.openxmlformats.org/officeDocument/2006/relationships/image" Target="../media/image16.png"/><Relationship Id="rId1" Type="http://schemas.openxmlformats.org/officeDocument/2006/relationships/vmlDrawing" Target="../drawings/vmlDrawing4.v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20.wmf"/><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1.xml"/><Relationship Id="rId7"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33.png"/><Relationship Id="rId5" Type="http://schemas.openxmlformats.org/officeDocument/2006/relationships/image" Target="../media/image22.wmf"/><Relationship Id="rId4" Type="http://schemas.openxmlformats.org/officeDocument/2006/relationships/oleObject" Target="../embeddings/oleObject5.bin"/><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sz="half" idx="1"/>
          </p:nvPr>
        </p:nvSpPr>
        <p:spPr>
          <a:xfrm>
            <a:off x="1591866" y="1774034"/>
            <a:ext cx="6023372" cy="3646885"/>
          </a:xfrm>
        </p:spPr>
        <p:txBody>
          <a:bodyPr/>
          <a:lstStyle/>
          <a:p>
            <a:pPr eaLnBrk="1" hangingPunct="1">
              <a:lnSpc>
                <a:spcPct val="150000"/>
              </a:lnSpc>
              <a:buFontTx/>
              <a:buNone/>
            </a:pPr>
            <a:r>
              <a:rPr lang="en-US" altLang="zh-CN" sz="2400" b="1" dirty="0">
                <a:solidFill>
                  <a:srgbClr val="0000FF"/>
                </a:solidFill>
              </a:rPr>
              <a:t>1. </a:t>
            </a:r>
            <a:r>
              <a:rPr lang="zh-CN" altLang="en-US" sz="2400" b="1" dirty="0">
                <a:solidFill>
                  <a:srgbClr val="0000FF"/>
                </a:solidFill>
              </a:rPr>
              <a:t>氧化还原的基本概念</a:t>
            </a:r>
          </a:p>
          <a:p>
            <a:pPr eaLnBrk="1" hangingPunct="1">
              <a:lnSpc>
                <a:spcPct val="150000"/>
              </a:lnSpc>
              <a:buFontTx/>
              <a:buNone/>
            </a:pPr>
            <a:r>
              <a:rPr lang="en-US" altLang="zh-CN" sz="2400" b="1" dirty="0">
                <a:solidFill>
                  <a:srgbClr val="0000FF"/>
                </a:solidFill>
              </a:rPr>
              <a:t>2. </a:t>
            </a:r>
            <a:r>
              <a:rPr lang="zh-CN" altLang="en-US" sz="2400" b="1" dirty="0">
                <a:solidFill>
                  <a:srgbClr val="0000FF"/>
                </a:solidFill>
              </a:rPr>
              <a:t>氧化还原方程式的配平</a:t>
            </a:r>
          </a:p>
          <a:p>
            <a:pPr eaLnBrk="1" hangingPunct="1">
              <a:lnSpc>
                <a:spcPct val="150000"/>
              </a:lnSpc>
              <a:buFontTx/>
              <a:buNone/>
            </a:pPr>
            <a:r>
              <a:rPr lang="en-US" altLang="zh-CN" sz="2400" b="1" dirty="0">
                <a:solidFill>
                  <a:srgbClr val="0000FF"/>
                </a:solidFill>
              </a:rPr>
              <a:t>3. </a:t>
            </a:r>
            <a:r>
              <a:rPr lang="zh-CN" altLang="en-US" sz="2400" b="1" dirty="0">
                <a:solidFill>
                  <a:srgbClr val="0000FF"/>
                </a:solidFill>
              </a:rPr>
              <a:t>原电池和电极电势</a:t>
            </a:r>
          </a:p>
          <a:p>
            <a:pPr eaLnBrk="1" hangingPunct="1">
              <a:lnSpc>
                <a:spcPct val="150000"/>
              </a:lnSpc>
              <a:buFontTx/>
              <a:buNone/>
            </a:pPr>
            <a:r>
              <a:rPr lang="en-US" altLang="zh-CN" sz="2400" b="1" dirty="0">
                <a:solidFill>
                  <a:srgbClr val="0000FF"/>
                </a:solidFill>
              </a:rPr>
              <a:t>4. </a:t>
            </a:r>
            <a:r>
              <a:rPr lang="zh-CN" altLang="en-US" sz="2400" b="1" dirty="0">
                <a:solidFill>
                  <a:srgbClr val="0000FF"/>
                </a:solidFill>
              </a:rPr>
              <a:t>表示电极电势的能斯特方程</a:t>
            </a:r>
          </a:p>
          <a:p>
            <a:pPr eaLnBrk="1" hangingPunct="1">
              <a:lnSpc>
                <a:spcPct val="150000"/>
              </a:lnSpc>
              <a:buFontTx/>
              <a:buNone/>
            </a:pPr>
            <a:r>
              <a:rPr lang="en-US" altLang="zh-CN" sz="2400" b="1" dirty="0">
                <a:solidFill>
                  <a:srgbClr val="0000FF"/>
                </a:solidFill>
              </a:rPr>
              <a:t>5. </a:t>
            </a:r>
            <a:r>
              <a:rPr lang="zh-CN" altLang="en-US" sz="2400" b="1" dirty="0">
                <a:solidFill>
                  <a:srgbClr val="0000FF"/>
                </a:solidFill>
              </a:rPr>
              <a:t>电极电势的应用</a:t>
            </a:r>
            <a:endParaRPr lang="en-US" altLang="zh-CN" sz="2400" b="1" dirty="0">
              <a:solidFill>
                <a:srgbClr val="0000FF"/>
              </a:solidFill>
            </a:endParaRPr>
          </a:p>
          <a:p>
            <a:pPr eaLnBrk="1" hangingPunct="1">
              <a:lnSpc>
                <a:spcPct val="150000"/>
              </a:lnSpc>
              <a:buFont typeface="Wingdings" pitchFamily="2" charset="2"/>
              <a:buNone/>
            </a:pPr>
            <a:r>
              <a:rPr lang="en-US" altLang="zh-CN" sz="2400" b="1" dirty="0">
                <a:solidFill>
                  <a:srgbClr val="0000FF"/>
                </a:solidFill>
              </a:rPr>
              <a:t>6. </a:t>
            </a:r>
            <a:r>
              <a:rPr lang="zh-CN" altLang="en-US" sz="2400" b="1" dirty="0">
                <a:solidFill>
                  <a:srgbClr val="0000FF"/>
                </a:solidFill>
              </a:rPr>
              <a:t>氧化还原滴定法</a:t>
            </a:r>
          </a:p>
          <a:p>
            <a:pPr eaLnBrk="1" hangingPunct="1">
              <a:lnSpc>
                <a:spcPct val="150000"/>
              </a:lnSpc>
              <a:buFontTx/>
              <a:buNone/>
            </a:pPr>
            <a:endParaRPr lang="zh-CN" altLang="en-US" sz="2400" b="1" dirty="0">
              <a:solidFill>
                <a:srgbClr val="0000FF"/>
              </a:solidFill>
            </a:endParaRPr>
          </a:p>
        </p:txBody>
      </p:sp>
      <p:sp>
        <p:nvSpPr>
          <p:cNvPr id="7171" name="Rectangle 2"/>
          <p:cNvSpPr>
            <a:spLocks noChangeArrowheads="1"/>
          </p:cNvSpPr>
          <p:nvPr/>
        </p:nvSpPr>
        <p:spPr bwMode="auto">
          <a:xfrm>
            <a:off x="904112" y="556939"/>
            <a:ext cx="582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r>
              <a:rPr lang="zh-CN" altLang="en-US" sz="3000" b="1" dirty="0">
                <a:solidFill>
                  <a:srgbClr val="000000"/>
                </a:solidFill>
                <a:latin typeface="Times New Roman" pitchFamily="18" charset="0"/>
                <a:ea typeface="黑体" pitchFamily="49" charset="-122"/>
                <a:sym typeface="Monotype Sorts" pitchFamily="2" charset="2"/>
              </a:rPr>
              <a:t>第九章  </a:t>
            </a:r>
            <a:r>
              <a:rPr kumimoji="1" lang="zh-CN" altLang="en-US" sz="3000" b="1" dirty="0">
                <a:solidFill>
                  <a:srgbClr val="000000"/>
                </a:solidFill>
                <a:latin typeface="Times New Roman" pitchFamily="18" charset="0"/>
                <a:ea typeface="黑体" pitchFamily="49" charset="-122"/>
                <a:sym typeface="Monotype Sorts" pitchFamily="2" charset="2"/>
              </a:rPr>
              <a:t>原电池和氧化还原反应</a:t>
            </a:r>
            <a:endParaRPr kumimoji="1" lang="en-US" altLang="zh-CN" sz="3000" b="1" dirty="0">
              <a:solidFill>
                <a:srgbClr val="000000"/>
              </a:solidFill>
              <a:latin typeface="Times New Roman" pitchFamily="18" charset="0"/>
              <a:ea typeface="黑体" pitchFamily="49" charset="-122"/>
              <a:sym typeface="Monotype Sorts" pitchFamily="2" charset="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281250" y="1518324"/>
            <a:ext cx="5987654" cy="193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200000"/>
              </a:lnSpc>
              <a:spcBef>
                <a:spcPct val="0"/>
              </a:spcBef>
              <a:spcAft>
                <a:spcPct val="0"/>
              </a:spcAft>
            </a:pPr>
            <a:r>
              <a:rPr kumimoji="1" lang="zh-CN" altLang="en-US" sz="2100" dirty="0">
                <a:solidFill>
                  <a:srgbClr val="000000"/>
                </a:solidFill>
                <a:ea typeface="宋体" pitchFamily="2" charset="-122"/>
              </a:rPr>
              <a:t>写出并</a:t>
            </a:r>
            <a:r>
              <a:rPr kumimoji="1" lang="zh-CN" altLang="zh-CN" sz="2100" dirty="0">
                <a:solidFill>
                  <a:srgbClr val="000000"/>
                </a:solidFill>
                <a:ea typeface="宋体" pitchFamily="2" charset="-122"/>
              </a:rPr>
              <a:t>配平</a:t>
            </a:r>
            <a:r>
              <a:rPr kumimoji="1" lang="zh-CN" altLang="en-US" sz="2100" dirty="0">
                <a:solidFill>
                  <a:srgbClr val="000000"/>
                </a:solidFill>
                <a:ea typeface="宋体" pitchFamily="2" charset="-122"/>
              </a:rPr>
              <a:t>稀</a:t>
            </a:r>
            <a:r>
              <a:rPr kumimoji="1" lang="en-US" altLang="zh-CN" sz="2100" dirty="0">
                <a:solidFill>
                  <a:srgbClr val="000000"/>
                </a:solidFill>
                <a:ea typeface="宋体" pitchFamily="2" charset="-122"/>
              </a:rPr>
              <a:t>H</a:t>
            </a:r>
            <a:r>
              <a:rPr kumimoji="1" lang="en-US" altLang="zh-CN" sz="2100" baseline="-25000" dirty="0">
                <a:solidFill>
                  <a:srgbClr val="000000"/>
                </a:solidFill>
                <a:ea typeface="宋体" pitchFamily="2" charset="-122"/>
              </a:rPr>
              <a:t>2</a:t>
            </a:r>
            <a:r>
              <a:rPr kumimoji="1" lang="en-US" altLang="zh-CN" sz="2100" dirty="0">
                <a:solidFill>
                  <a:srgbClr val="000000"/>
                </a:solidFill>
                <a:ea typeface="宋体" pitchFamily="2" charset="-122"/>
              </a:rPr>
              <a:t>SO</a:t>
            </a:r>
            <a:r>
              <a:rPr kumimoji="1" lang="en-US" altLang="zh-CN" sz="2100" baseline="-25000" dirty="0">
                <a:solidFill>
                  <a:srgbClr val="000000"/>
                </a:solidFill>
                <a:ea typeface="宋体" pitchFamily="2" charset="-122"/>
              </a:rPr>
              <a:t>4</a:t>
            </a:r>
            <a:r>
              <a:rPr kumimoji="1" lang="zh-CN" altLang="zh-CN" sz="2100" dirty="0">
                <a:solidFill>
                  <a:srgbClr val="000000"/>
                </a:solidFill>
                <a:ea typeface="宋体" pitchFamily="2" charset="-122"/>
              </a:rPr>
              <a:t>介质下</a:t>
            </a:r>
            <a:r>
              <a:rPr kumimoji="1" lang="en-US" altLang="zh-CN" sz="2100" dirty="0">
                <a:solidFill>
                  <a:srgbClr val="000000"/>
                </a:solidFill>
                <a:ea typeface="宋体" pitchFamily="2" charset="-122"/>
              </a:rPr>
              <a:t>KMnO</a:t>
            </a:r>
            <a:r>
              <a:rPr kumimoji="1" lang="en-US" altLang="zh-CN" sz="2100" baseline="-25000" dirty="0">
                <a:solidFill>
                  <a:srgbClr val="000000"/>
                </a:solidFill>
                <a:ea typeface="宋体" pitchFamily="2" charset="-122"/>
              </a:rPr>
              <a:t>4</a:t>
            </a:r>
            <a:r>
              <a:rPr kumimoji="1" lang="zh-CN" altLang="zh-CN" sz="2100" dirty="0">
                <a:solidFill>
                  <a:srgbClr val="000000"/>
                </a:solidFill>
                <a:ea typeface="宋体" pitchFamily="2" charset="-122"/>
              </a:rPr>
              <a:t>与</a:t>
            </a:r>
            <a:r>
              <a:rPr kumimoji="1" lang="en-US" altLang="zh-CN" sz="2100" dirty="0">
                <a:solidFill>
                  <a:srgbClr val="000000"/>
                </a:solidFill>
                <a:ea typeface="宋体" pitchFamily="2" charset="-122"/>
              </a:rPr>
              <a:t>H</a:t>
            </a:r>
            <a:r>
              <a:rPr kumimoji="1" lang="en-US" altLang="zh-CN" sz="2100" baseline="-25000" dirty="0">
                <a:solidFill>
                  <a:srgbClr val="000000"/>
                </a:solidFill>
                <a:ea typeface="宋体" pitchFamily="2" charset="-122"/>
              </a:rPr>
              <a:t>2</a:t>
            </a:r>
            <a:r>
              <a:rPr kumimoji="1" lang="en-US" altLang="zh-CN" sz="2100" dirty="0">
                <a:solidFill>
                  <a:srgbClr val="000000"/>
                </a:solidFill>
                <a:ea typeface="宋体" pitchFamily="2" charset="-122"/>
              </a:rPr>
              <a:t>O</a:t>
            </a:r>
            <a:r>
              <a:rPr kumimoji="1" lang="en-US" altLang="zh-CN" sz="2100" baseline="-25000" dirty="0">
                <a:solidFill>
                  <a:srgbClr val="000000"/>
                </a:solidFill>
                <a:ea typeface="宋体" pitchFamily="2" charset="-122"/>
              </a:rPr>
              <a:t>2</a:t>
            </a:r>
            <a:r>
              <a:rPr kumimoji="1" lang="zh-CN" altLang="en-US" sz="2100" dirty="0">
                <a:solidFill>
                  <a:srgbClr val="000000"/>
                </a:solidFill>
                <a:ea typeface="宋体" pitchFamily="2" charset="-122"/>
              </a:rPr>
              <a:t>的反应</a:t>
            </a:r>
          </a:p>
          <a:p>
            <a:pPr fontAlgn="base">
              <a:lnSpc>
                <a:spcPct val="200000"/>
              </a:lnSpc>
              <a:spcBef>
                <a:spcPct val="0"/>
              </a:spcBef>
              <a:spcAft>
                <a:spcPct val="0"/>
              </a:spcAft>
            </a:pPr>
            <a:r>
              <a:rPr kumimoji="1" lang="zh-CN" altLang="en-US" sz="2100" dirty="0">
                <a:solidFill>
                  <a:srgbClr val="000000"/>
                </a:solidFill>
                <a:ea typeface="宋体" pitchFamily="2" charset="-122"/>
              </a:rPr>
              <a:t>还原产物：</a:t>
            </a:r>
            <a:r>
              <a:rPr kumimoji="1" lang="en-US" altLang="zh-CN" sz="2100" dirty="0">
                <a:solidFill>
                  <a:srgbClr val="000000"/>
                </a:solidFill>
                <a:ea typeface="宋体" pitchFamily="2" charset="-122"/>
                <a:sym typeface="Wingdings 3" pitchFamily="18" charset="2"/>
              </a:rPr>
              <a:t>MnSO</a:t>
            </a:r>
            <a:r>
              <a:rPr kumimoji="1" lang="en-US" altLang="zh-CN" sz="2100" baseline="-25000" dirty="0">
                <a:solidFill>
                  <a:srgbClr val="000000"/>
                </a:solidFill>
                <a:ea typeface="宋体" pitchFamily="2" charset="-122"/>
                <a:sym typeface="Wingdings 3" pitchFamily="18" charset="2"/>
              </a:rPr>
              <a:t>4                    </a:t>
            </a:r>
            <a:r>
              <a:rPr kumimoji="1" lang="zh-CN" altLang="en-US" sz="2100" dirty="0">
                <a:solidFill>
                  <a:srgbClr val="000000"/>
                </a:solidFill>
                <a:ea typeface="宋体" pitchFamily="2" charset="-122"/>
                <a:sym typeface="Wingdings 3" pitchFamily="18" charset="2"/>
              </a:rPr>
              <a:t>氧化产物：</a:t>
            </a:r>
            <a:r>
              <a:rPr kumimoji="1" lang="en-US" altLang="zh-CN" sz="2100" dirty="0">
                <a:solidFill>
                  <a:srgbClr val="000000"/>
                </a:solidFill>
                <a:ea typeface="宋体" pitchFamily="2" charset="-122"/>
                <a:sym typeface="Wingdings 3" pitchFamily="18" charset="2"/>
              </a:rPr>
              <a:t>O</a:t>
            </a:r>
            <a:r>
              <a:rPr kumimoji="1" lang="en-US" altLang="zh-CN" sz="2100" baseline="-25000" dirty="0">
                <a:solidFill>
                  <a:srgbClr val="000000"/>
                </a:solidFill>
                <a:ea typeface="宋体" pitchFamily="2" charset="-122"/>
                <a:sym typeface="Wingdings 3" pitchFamily="18" charset="2"/>
              </a:rPr>
              <a:t>2</a:t>
            </a:r>
            <a:endParaRPr kumimoji="1" lang="en-US" altLang="zh-CN" sz="2100" dirty="0">
              <a:solidFill>
                <a:srgbClr val="000000"/>
              </a:solidFill>
              <a:ea typeface="宋体" pitchFamily="2" charset="-122"/>
            </a:endParaRPr>
          </a:p>
          <a:p>
            <a:pPr fontAlgn="base">
              <a:lnSpc>
                <a:spcPct val="200000"/>
              </a:lnSpc>
              <a:spcBef>
                <a:spcPct val="0"/>
              </a:spcBef>
              <a:spcAft>
                <a:spcPct val="0"/>
              </a:spcAft>
            </a:pPr>
            <a:endParaRPr kumimoji="1" lang="en-US" altLang="zh-CN" sz="2100" dirty="0">
              <a:solidFill>
                <a:srgbClr val="000000"/>
              </a:solidFill>
              <a:ea typeface="宋体" pitchFamily="2" charset="-122"/>
            </a:endParaRPr>
          </a:p>
        </p:txBody>
      </p:sp>
      <p:sp>
        <p:nvSpPr>
          <p:cNvPr id="15364" name="Text Box 3"/>
          <p:cNvSpPr txBox="1">
            <a:spLocks noChangeArrowheads="1"/>
          </p:cNvSpPr>
          <p:nvPr/>
        </p:nvSpPr>
        <p:spPr bwMode="auto">
          <a:xfrm>
            <a:off x="934511" y="523876"/>
            <a:ext cx="626864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9.2 </a:t>
            </a:r>
            <a:r>
              <a:rPr kumimoji="1" lang="zh-CN" altLang="en-US" sz="2700" dirty="0">
                <a:solidFill>
                  <a:srgbClr val="000000"/>
                </a:solidFill>
                <a:ea typeface="宋体" pitchFamily="2" charset="-122"/>
              </a:rPr>
              <a:t>氧化还原方程式的配平</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氧化数法</a:t>
            </a:r>
            <a:endParaRPr kumimoji="1" lang="en-US" altLang="zh-CN" sz="1500" b="0" dirty="0">
              <a:solidFill>
                <a:srgbClr val="000000"/>
              </a:solidFill>
              <a:ea typeface="宋体" pitchFamily="2" charset="-122"/>
            </a:endParaRPr>
          </a:p>
        </p:txBody>
      </p:sp>
      <mc:AlternateContent xmlns:mc="http://schemas.openxmlformats.org/markup-compatibility/2006" xmlns:a14="http://schemas.microsoft.com/office/drawing/2010/main">
        <mc:Choice Requires="a14">
          <p:sp>
            <p:nvSpPr>
              <p:cNvPr id="2" name="对象 1"/>
              <p:cNvSpPr txBox="1"/>
              <p:nvPr/>
            </p:nvSpPr>
            <p:spPr bwMode="auto">
              <a:xfrm>
                <a:off x="1270524" y="4579409"/>
                <a:ext cx="7200471" cy="48968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rPr>
                        <m:t>KMn</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O</m:t>
                          </m:r>
                        </m:e>
                        <m:sub>
                          <m:r>
                            <a:rPr lang="zh-CN" altLang="en-US" i="0">
                              <a:solidFill>
                                <a:srgbClr val="000000"/>
                              </a:solidFill>
                              <a:latin typeface="Cambria Math" panose="02040503050406030204" pitchFamily="18" charset="0"/>
                            </a:rPr>
                            <m:t>4</m:t>
                          </m:r>
                        </m:sub>
                      </m:sSub>
                      <m:r>
                        <m:rPr>
                          <m:nor/>
                        </m:rPr>
                        <a:rPr lang="zh-CN" altLang="en-US" i="0">
                          <a:solidFill>
                            <a:srgbClr val="000000"/>
                          </a:solidFill>
                          <a:latin typeface="Cambria Math" panose="02040503050406030204" pitchFamily="18" charset="0"/>
                        </a:rPr>
                        <m:t>+</m:t>
                      </m:r>
                      <m:sSub>
                        <m:sSubPr>
                          <m:ctrlPr>
                            <a:rPr lang="zh-CN" altLang="en-US" i="1" smtClean="0">
                              <a:solidFill>
                                <a:srgbClr val="000000"/>
                              </a:solidFill>
                              <a:latin typeface="Cambria Math" panose="02040503050406030204" pitchFamily="18" charset="0"/>
                            </a:rPr>
                          </m:ctrlPr>
                        </m:sSubPr>
                        <m:e>
                          <m:r>
                            <m:rPr>
                              <m:nor/>
                            </m:rPr>
                            <a:rPr lang="en-US" altLang="zh-CN" b="0" i="0" smtClean="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O</m:t>
                          </m:r>
                        </m:e>
                        <m:sub>
                          <m:r>
                            <a:rPr lang="zh-CN" altLang="en-US" i="0">
                              <a:solidFill>
                                <a:srgbClr val="000000"/>
                              </a:solidFill>
                              <a:latin typeface="Cambria Math" panose="02040503050406030204" pitchFamily="18" charset="0"/>
                            </a:rPr>
                            <m:t>2</m:t>
                          </m:r>
                        </m:sub>
                      </m:sSub>
                      <m:r>
                        <m:rPr>
                          <m:nor/>
                        </m:rPr>
                        <a:rPr lang="zh-CN" altLang="en-US" i="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nor/>
                            </m:rPr>
                            <a:rPr lang="en-US" altLang="zh-CN" b="0" i="0" smtClean="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r>
                        <m:rPr>
                          <m:nor/>
                        </m:rPr>
                        <a:rPr lang="zh-CN" altLang="en-US" i="0">
                          <a:solidFill>
                            <a:srgbClr val="000000"/>
                          </a:solidFill>
                          <a:latin typeface="Cambria Math" panose="02040503050406030204" pitchFamily="18" charset="0"/>
                        </a:rPr>
                        <m:t>S</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O</m:t>
                          </m:r>
                        </m:e>
                        <m:sub>
                          <m:r>
                            <a:rPr lang="zh-CN" altLang="en-US" i="0">
                              <a:solidFill>
                                <a:srgbClr val="000000"/>
                              </a:solidFill>
                              <a:latin typeface="Cambria Math" panose="02040503050406030204" pitchFamily="18" charset="0"/>
                            </a:rPr>
                            <m:t>4</m:t>
                          </m:r>
                        </m:sub>
                      </m:sSub>
                      <m:r>
                        <m:rPr>
                          <m:nor/>
                        </m:rPr>
                        <a:rPr lang="zh-CN" altLang="en-US" i="0">
                          <a:solidFill>
                            <a:srgbClr val="000000"/>
                          </a:solidFill>
                          <a:latin typeface="Cambria Math" panose="02040503050406030204" pitchFamily="18" charset="0"/>
                        </a:rPr>
                        <m:t>=</m:t>
                      </m:r>
                      <m:r>
                        <m:rPr>
                          <m:nor/>
                        </m:rPr>
                        <a:rPr lang="en-US" altLang="zh-CN" b="0" i="0" smtClean="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MnSO</m:t>
                      </m:r>
                      <m:sSub>
                        <m:sSubPr>
                          <m:ctrlPr>
                            <a:rPr lang="zh-CN" altLang="en-US" i="1">
                              <a:solidFill>
                                <a:srgbClr val="000000"/>
                              </a:solidFill>
                              <a:latin typeface="Cambria Math" panose="02040503050406030204" pitchFamily="18" charset="0"/>
                            </a:rPr>
                          </m:ctrlPr>
                        </m:sSubPr>
                        <m:e>
                          <m:sPre>
                            <m:sPrePr>
                              <m:ctrlPr>
                                <a:rPr lang="zh-CN" altLang="en-US" i="1">
                                  <a:solidFill>
                                    <a:srgbClr val="000000"/>
                                  </a:solidFill>
                                  <a:latin typeface="Cambria Math" panose="02040503050406030204" pitchFamily="18" charset="0"/>
                                </a:rPr>
                              </m:ctrlPr>
                            </m:sPrePr>
                            <m:sub>
                              <m:r>
                                <a:rPr lang="zh-CN" altLang="en-US" i="0">
                                  <a:solidFill>
                                    <a:srgbClr val="000000"/>
                                  </a:solidFill>
                                  <a:latin typeface="Cambria Math" panose="02040503050406030204" pitchFamily="18" charset="0"/>
                                </a:rPr>
                                <m:t>4</m:t>
                              </m:r>
                            </m:sub>
                            <m:sup/>
                            <m:e>
                              <m:r>
                                <m:rPr>
                                  <m:nor/>
                                </m:rPr>
                                <a:rPr lang="zh-CN" altLang="en-US" i="0">
                                  <a:solidFill>
                                    <a:srgbClr val="000000"/>
                                  </a:solidFill>
                                  <a:latin typeface="Cambria Math" panose="02040503050406030204" pitchFamily="18" charset="0"/>
                                </a:rPr>
                                <m:t>+</m:t>
                              </m:r>
                              <m:r>
                                <m:rPr>
                                  <m:nor/>
                                </m:rPr>
                                <a:rPr lang="en-US" altLang="zh-CN" b="0" i="0" smtClean="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O</m:t>
                              </m:r>
                            </m:e>
                          </m:sPre>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m:t>
                      </m:r>
                      <m:r>
                        <m:rPr>
                          <m:nor/>
                        </m:rPr>
                        <a:rPr lang="en-US" altLang="zh-CN" b="0" i="0" smtClean="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K</m:t>
                          </m:r>
                        </m:e>
                        <m:sub>
                          <m:r>
                            <a:rPr lang="zh-CN" altLang="en-US" i="0">
                              <a:solidFill>
                                <a:srgbClr val="000000"/>
                              </a:solidFill>
                              <a:latin typeface="Cambria Math" panose="02040503050406030204" pitchFamily="18" charset="0"/>
                            </a:rPr>
                            <m:t>2</m:t>
                          </m:r>
                        </m:sub>
                      </m:sSub>
                      <m:r>
                        <m:rPr>
                          <m:nor/>
                        </m:rPr>
                        <a:rPr lang="zh-CN" altLang="en-US" i="0">
                          <a:solidFill>
                            <a:srgbClr val="000000"/>
                          </a:solidFill>
                          <a:latin typeface="Cambria Math" panose="02040503050406030204" pitchFamily="18" charset="0"/>
                        </a:rPr>
                        <m:t>S</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O</m:t>
                          </m:r>
                        </m:e>
                        <m:sub>
                          <m:r>
                            <a:rPr lang="zh-CN" altLang="en-US" i="0">
                              <a:solidFill>
                                <a:srgbClr val="000000"/>
                              </a:solidFill>
                              <a:latin typeface="Cambria Math" panose="02040503050406030204" pitchFamily="18" charset="0"/>
                            </a:rPr>
                            <m:t>4</m:t>
                          </m:r>
                        </m:sub>
                      </m:sSub>
                      <m:r>
                        <m:rPr>
                          <m:nor/>
                        </m:rPr>
                        <a:rPr lang="zh-CN" altLang="en-US" i="0">
                          <a:solidFill>
                            <a:srgbClr val="000000"/>
                          </a:solidFill>
                          <a:latin typeface="Cambria Math" panose="02040503050406030204" pitchFamily="18" charset="0"/>
                        </a:rPr>
                        <m:t>+</m:t>
                      </m:r>
                      <m:r>
                        <m:rPr>
                          <m:nor/>
                        </m:rPr>
                        <a:rPr lang="en-US" altLang="zh-CN" b="0" i="0" smtClean="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r>
                        <m:rPr>
                          <m:sty m:val="p"/>
                        </m:rPr>
                        <a:rPr lang="zh-CN" altLang="en-US" i="0">
                          <a:solidFill>
                            <a:srgbClr val="000000"/>
                          </a:solidFill>
                          <a:latin typeface="Cambria Math" panose="02040503050406030204" pitchFamily="18" charset="0"/>
                        </a:rPr>
                        <m:t>O</m:t>
                      </m:r>
                    </m:oMath>
                  </m:oMathPara>
                </a14:m>
                <a:endParaRPr lang="zh-CN" altLang="en-US" dirty="0"/>
              </a:p>
            </p:txBody>
          </p:sp>
        </mc:Choice>
        <mc:Fallback xmlns="">
          <p:sp>
            <p:nvSpPr>
              <p:cNvPr id="2" name="对象 1"/>
              <p:cNvSpPr txBox="1">
                <a:spLocks noRot="1" noChangeAspect="1" noMove="1" noResize="1" noEditPoints="1" noAdjustHandles="1" noChangeArrowheads="1" noChangeShapeType="1" noTextEdit="1"/>
              </p:cNvSpPr>
              <p:nvPr/>
            </p:nvSpPr>
            <p:spPr bwMode="auto">
              <a:xfrm>
                <a:off x="1270524" y="4579409"/>
                <a:ext cx="7200471" cy="489686"/>
              </a:xfrm>
              <a:prstGeom prst="rect">
                <a:avLst/>
              </a:prstGeom>
              <a:blipFill>
                <a:blip r:embed="rId3"/>
                <a:stretch>
                  <a:fillRect/>
                </a:stretch>
              </a:blipFill>
              <a:ln>
                <a:noFill/>
              </a:ln>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082407E0-089D-49DF-9F3A-01C4C43DF791}"/>
              </a:ext>
            </a:extLst>
          </p:cNvPr>
          <p:cNvGrpSpPr/>
          <p:nvPr/>
        </p:nvGrpSpPr>
        <p:grpSpPr>
          <a:xfrm>
            <a:off x="1446288" y="4361249"/>
            <a:ext cx="4412702" cy="414051"/>
            <a:chOff x="1657957" y="3125115"/>
            <a:chExt cx="4412702" cy="414051"/>
          </a:xfrm>
        </p:grpSpPr>
        <p:sp>
          <p:nvSpPr>
            <p:cNvPr id="4" name="文本框 3">
              <a:extLst>
                <a:ext uri="{FF2B5EF4-FFF2-40B4-BE49-F238E27FC236}">
                  <a16:creationId xmlns:a16="http://schemas.microsoft.com/office/drawing/2014/main" id="{ECDE3F7B-ABD6-4E47-AC70-91C98BEB5B08}"/>
                </a:ext>
              </a:extLst>
            </p:cNvPr>
            <p:cNvSpPr txBox="1"/>
            <p:nvPr/>
          </p:nvSpPr>
          <p:spPr>
            <a:xfrm>
              <a:off x="1657957" y="3137123"/>
              <a:ext cx="521297" cy="369332"/>
            </a:xfrm>
            <a:prstGeom prst="rect">
              <a:avLst/>
            </a:prstGeom>
            <a:noFill/>
          </p:spPr>
          <p:txBody>
            <a:bodyPr wrap="none" rtlCol="0">
              <a:spAutoFit/>
            </a:bodyPr>
            <a:lstStyle/>
            <a:p>
              <a:r>
                <a:rPr lang="en-US" altLang="zh-CN" dirty="0">
                  <a:solidFill>
                    <a:srgbClr val="0000FF"/>
                  </a:solidFill>
                </a:rPr>
                <a:t>+7</a:t>
              </a:r>
              <a:endParaRPr lang="zh-CN" altLang="en-US" dirty="0">
                <a:solidFill>
                  <a:srgbClr val="0000FF"/>
                </a:solidFill>
              </a:endParaRPr>
            </a:p>
          </p:txBody>
        </p:sp>
        <p:sp>
          <p:nvSpPr>
            <p:cNvPr id="8" name="文本框 7">
              <a:extLst>
                <a:ext uri="{FF2B5EF4-FFF2-40B4-BE49-F238E27FC236}">
                  <a16:creationId xmlns:a16="http://schemas.microsoft.com/office/drawing/2014/main" id="{BDAADD49-1749-42E7-AB59-3F05202EB10E}"/>
                </a:ext>
              </a:extLst>
            </p:cNvPr>
            <p:cNvSpPr txBox="1"/>
            <p:nvPr/>
          </p:nvSpPr>
          <p:spPr>
            <a:xfrm>
              <a:off x="4572000" y="3156521"/>
              <a:ext cx="521297" cy="369332"/>
            </a:xfrm>
            <a:prstGeom prst="rect">
              <a:avLst/>
            </a:prstGeom>
            <a:noFill/>
          </p:spPr>
          <p:txBody>
            <a:bodyPr wrap="none" rtlCol="0">
              <a:spAutoFit/>
            </a:bodyPr>
            <a:lstStyle/>
            <a:p>
              <a:r>
                <a:rPr lang="en-US" altLang="zh-CN" dirty="0">
                  <a:solidFill>
                    <a:srgbClr val="0000FF"/>
                  </a:solidFill>
                </a:rPr>
                <a:t>+2</a:t>
              </a:r>
              <a:endParaRPr lang="zh-CN" altLang="en-US" dirty="0">
                <a:solidFill>
                  <a:srgbClr val="0000FF"/>
                </a:solidFill>
              </a:endParaRPr>
            </a:p>
          </p:txBody>
        </p:sp>
        <p:sp>
          <p:nvSpPr>
            <p:cNvPr id="9" name="文本框 8">
              <a:extLst>
                <a:ext uri="{FF2B5EF4-FFF2-40B4-BE49-F238E27FC236}">
                  <a16:creationId xmlns:a16="http://schemas.microsoft.com/office/drawing/2014/main" id="{96193BAE-0CFB-4033-9895-F56D10060530}"/>
                </a:ext>
              </a:extLst>
            </p:cNvPr>
            <p:cNvSpPr txBox="1"/>
            <p:nvPr/>
          </p:nvSpPr>
          <p:spPr>
            <a:xfrm>
              <a:off x="2840720" y="3169834"/>
              <a:ext cx="436338" cy="369332"/>
            </a:xfrm>
            <a:prstGeom prst="rect">
              <a:avLst/>
            </a:prstGeom>
            <a:noFill/>
          </p:spPr>
          <p:txBody>
            <a:bodyPr wrap="none" rtlCol="0">
              <a:spAutoFit/>
            </a:bodyPr>
            <a:lstStyle/>
            <a:p>
              <a:r>
                <a:rPr lang="en-US" altLang="zh-CN" dirty="0">
                  <a:solidFill>
                    <a:srgbClr val="0000FF"/>
                  </a:solidFill>
                </a:rPr>
                <a:t>-1</a:t>
              </a:r>
              <a:endParaRPr lang="zh-CN" altLang="en-US" dirty="0">
                <a:solidFill>
                  <a:srgbClr val="0000FF"/>
                </a:solidFill>
              </a:endParaRPr>
            </a:p>
          </p:txBody>
        </p:sp>
        <p:sp>
          <p:nvSpPr>
            <p:cNvPr id="10" name="文本框 9">
              <a:extLst>
                <a:ext uri="{FF2B5EF4-FFF2-40B4-BE49-F238E27FC236}">
                  <a16:creationId xmlns:a16="http://schemas.microsoft.com/office/drawing/2014/main" id="{B9AEA8AC-F3BE-47B7-813D-ACF86FD19FDF}"/>
                </a:ext>
              </a:extLst>
            </p:cNvPr>
            <p:cNvSpPr txBox="1"/>
            <p:nvPr/>
          </p:nvSpPr>
          <p:spPr>
            <a:xfrm>
              <a:off x="5738517" y="3125115"/>
              <a:ext cx="332142" cy="369332"/>
            </a:xfrm>
            <a:prstGeom prst="rect">
              <a:avLst/>
            </a:prstGeom>
            <a:noFill/>
          </p:spPr>
          <p:txBody>
            <a:bodyPr wrap="none" rtlCol="0">
              <a:spAutoFit/>
            </a:bodyPr>
            <a:lstStyle/>
            <a:p>
              <a:r>
                <a:rPr lang="en-US" altLang="zh-CN" dirty="0">
                  <a:solidFill>
                    <a:srgbClr val="0000FF"/>
                  </a:solidFill>
                </a:rPr>
                <a:t>0</a:t>
              </a:r>
              <a:endParaRPr lang="zh-CN" altLang="en-US" dirty="0">
                <a:solidFill>
                  <a:srgbClr val="0000FF"/>
                </a:solidFill>
              </a:endParaRPr>
            </a:p>
          </p:txBody>
        </p:sp>
      </p:grpSp>
      <p:grpSp>
        <p:nvGrpSpPr>
          <p:cNvPr id="11" name="组合 2">
            <a:extLst>
              <a:ext uri="{FF2B5EF4-FFF2-40B4-BE49-F238E27FC236}">
                <a16:creationId xmlns:a16="http://schemas.microsoft.com/office/drawing/2014/main" id="{7AB7D6D8-418F-43D7-9A48-E9EF5EA27271}"/>
              </a:ext>
            </a:extLst>
          </p:cNvPr>
          <p:cNvGrpSpPr>
            <a:grpSpLocks/>
          </p:cNvGrpSpPr>
          <p:nvPr/>
        </p:nvGrpSpPr>
        <p:grpSpPr bwMode="auto">
          <a:xfrm>
            <a:off x="1706935" y="3916331"/>
            <a:ext cx="2932795" cy="503548"/>
            <a:chOff x="1658937" y="2304421"/>
            <a:chExt cx="1529967" cy="670945"/>
          </a:xfrm>
        </p:grpSpPr>
        <p:sp>
          <p:nvSpPr>
            <p:cNvPr id="12" name="Line 9">
              <a:extLst>
                <a:ext uri="{FF2B5EF4-FFF2-40B4-BE49-F238E27FC236}">
                  <a16:creationId xmlns:a16="http://schemas.microsoft.com/office/drawing/2014/main" id="{5894097E-0E2C-4A0A-A6E5-1ACDD40AC8BE}"/>
                </a:ext>
              </a:extLst>
            </p:cNvPr>
            <p:cNvSpPr>
              <a:spLocks noChangeShapeType="1"/>
            </p:cNvSpPr>
            <p:nvPr/>
          </p:nvSpPr>
          <p:spPr bwMode="auto">
            <a:xfrm flipV="1">
              <a:off x="1658937" y="2712328"/>
              <a:ext cx="0" cy="2630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13" name="Line 10">
              <a:extLst>
                <a:ext uri="{FF2B5EF4-FFF2-40B4-BE49-F238E27FC236}">
                  <a16:creationId xmlns:a16="http://schemas.microsoft.com/office/drawing/2014/main" id="{9C7DEC2B-A8FD-49D1-AB6E-982F7545F178}"/>
                </a:ext>
              </a:extLst>
            </p:cNvPr>
            <p:cNvSpPr>
              <a:spLocks noChangeShapeType="1"/>
            </p:cNvSpPr>
            <p:nvPr/>
          </p:nvSpPr>
          <p:spPr bwMode="auto">
            <a:xfrm>
              <a:off x="1659823" y="2704739"/>
              <a:ext cx="1529081"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15" name="TextBox 1">
              <a:extLst>
                <a:ext uri="{FF2B5EF4-FFF2-40B4-BE49-F238E27FC236}">
                  <a16:creationId xmlns:a16="http://schemas.microsoft.com/office/drawing/2014/main" id="{3D388DE6-11AE-4D1F-8C86-B855F6B5D9C6}"/>
                </a:ext>
              </a:extLst>
            </p:cNvPr>
            <p:cNvSpPr txBox="1">
              <a:spLocks noChangeArrowheads="1"/>
            </p:cNvSpPr>
            <p:nvPr/>
          </p:nvSpPr>
          <p:spPr bwMode="auto">
            <a:xfrm>
              <a:off x="2371392" y="2304421"/>
              <a:ext cx="354725" cy="49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50000"/>
                </a:spcBef>
                <a:spcAft>
                  <a:spcPct val="0"/>
                </a:spcAft>
              </a:pPr>
              <a:r>
                <a:rPr lang="en-US" altLang="zh-CN" sz="1800" dirty="0">
                  <a:solidFill>
                    <a:srgbClr val="0000FF"/>
                  </a:solidFill>
                </a:rPr>
                <a:t>+5e</a:t>
              </a:r>
              <a:r>
                <a:rPr lang="en-US" altLang="zh-CN" sz="1800" baseline="30000" dirty="0">
                  <a:solidFill>
                    <a:srgbClr val="0000FF"/>
                  </a:solidFill>
                </a:rPr>
                <a:t>-</a:t>
              </a:r>
              <a:endParaRPr lang="zh-CN" altLang="en-US" sz="1800" baseline="30000" dirty="0">
                <a:solidFill>
                  <a:srgbClr val="0000FF"/>
                </a:solidFill>
              </a:endParaRPr>
            </a:p>
          </p:txBody>
        </p:sp>
      </p:grpSp>
      <p:grpSp>
        <p:nvGrpSpPr>
          <p:cNvPr id="23" name="组合 22">
            <a:extLst>
              <a:ext uri="{FF2B5EF4-FFF2-40B4-BE49-F238E27FC236}">
                <a16:creationId xmlns:a16="http://schemas.microsoft.com/office/drawing/2014/main" id="{BD294225-01F0-40E3-9393-EA679A11938C}"/>
              </a:ext>
            </a:extLst>
          </p:cNvPr>
          <p:cNvGrpSpPr/>
          <p:nvPr/>
        </p:nvGrpSpPr>
        <p:grpSpPr>
          <a:xfrm>
            <a:off x="2765279" y="4955562"/>
            <a:ext cx="2944574" cy="538392"/>
            <a:chOff x="3078071" y="3778697"/>
            <a:chExt cx="2517946" cy="538392"/>
          </a:xfrm>
        </p:grpSpPr>
        <p:sp>
          <p:nvSpPr>
            <p:cNvPr id="17" name="Line 9">
              <a:extLst>
                <a:ext uri="{FF2B5EF4-FFF2-40B4-BE49-F238E27FC236}">
                  <a16:creationId xmlns:a16="http://schemas.microsoft.com/office/drawing/2014/main" id="{782227DD-BE63-4CDB-8A3B-248C2EB175C2}"/>
                </a:ext>
              </a:extLst>
            </p:cNvPr>
            <p:cNvSpPr>
              <a:spLocks noChangeShapeType="1"/>
            </p:cNvSpPr>
            <p:nvPr/>
          </p:nvSpPr>
          <p:spPr bwMode="auto">
            <a:xfrm>
              <a:off x="3078071" y="3778697"/>
              <a:ext cx="0" cy="197411"/>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18" name="Line 10">
              <a:extLst>
                <a:ext uri="{FF2B5EF4-FFF2-40B4-BE49-F238E27FC236}">
                  <a16:creationId xmlns:a16="http://schemas.microsoft.com/office/drawing/2014/main" id="{F99462DB-4F67-4A91-A43B-6E2C95D0BB05}"/>
                </a:ext>
              </a:extLst>
            </p:cNvPr>
            <p:cNvSpPr>
              <a:spLocks noChangeShapeType="1"/>
            </p:cNvSpPr>
            <p:nvPr/>
          </p:nvSpPr>
          <p:spPr bwMode="auto">
            <a:xfrm flipV="1">
              <a:off x="3079598" y="3981804"/>
              <a:ext cx="2516419"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0" name="TextBox 1">
              <a:extLst>
                <a:ext uri="{FF2B5EF4-FFF2-40B4-BE49-F238E27FC236}">
                  <a16:creationId xmlns:a16="http://schemas.microsoft.com/office/drawing/2014/main" id="{F7558414-8815-4F21-A054-551DF8F1F818}"/>
                </a:ext>
              </a:extLst>
            </p:cNvPr>
            <p:cNvSpPr txBox="1">
              <a:spLocks noChangeArrowheads="1"/>
            </p:cNvSpPr>
            <p:nvPr/>
          </p:nvSpPr>
          <p:spPr bwMode="auto">
            <a:xfrm>
              <a:off x="4136386" y="3947757"/>
              <a:ext cx="611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50000"/>
                </a:spcBef>
                <a:spcAft>
                  <a:spcPct val="0"/>
                </a:spcAft>
              </a:pPr>
              <a:r>
                <a:rPr lang="en-US" altLang="zh-CN" sz="1800" dirty="0">
                  <a:solidFill>
                    <a:srgbClr val="0000FF"/>
                  </a:solidFill>
                </a:rPr>
                <a:t>-2e</a:t>
              </a:r>
              <a:r>
                <a:rPr lang="en-US" altLang="zh-CN" sz="1800" baseline="30000" dirty="0">
                  <a:solidFill>
                    <a:srgbClr val="0000FF"/>
                  </a:solidFill>
                </a:rPr>
                <a:t>-</a:t>
              </a:r>
              <a:endParaRPr lang="zh-CN" altLang="en-US" sz="1800" baseline="30000" dirty="0">
                <a:solidFill>
                  <a:srgbClr val="0000FF"/>
                </a:solidFill>
              </a:endParaRPr>
            </a:p>
          </p:txBody>
        </p:sp>
      </p:grpSp>
      <p:grpSp>
        <p:nvGrpSpPr>
          <p:cNvPr id="25" name="组合 24">
            <a:extLst>
              <a:ext uri="{FF2B5EF4-FFF2-40B4-BE49-F238E27FC236}">
                <a16:creationId xmlns:a16="http://schemas.microsoft.com/office/drawing/2014/main" id="{929DA8C4-A739-411D-B2AE-1F0CF8600245}"/>
              </a:ext>
            </a:extLst>
          </p:cNvPr>
          <p:cNvGrpSpPr/>
          <p:nvPr/>
        </p:nvGrpSpPr>
        <p:grpSpPr>
          <a:xfrm>
            <a:off x="2209177" y="4626562"/>
            <a:ext cx="3483742" cy="349327"/>
            <a:chOff x="2420846" y="3390428"/>
            <a:chExt cx="3483742" cy="349327"/>
          </a:xfrm>
        </p:grpSpPr>
        <p:sp>
          <p:nvSpPr>
            <p:cNvPr id="22" name="文本框 21">
              <a:extLst>
                <a:ext uri="{FF2B5EF4-FFF2-40B4-BE49-F238E27FC236}">
                  <a16:creationId xmlns:a16="http://schemas.microsoft.com/office/drawing/2014/main" id="{8EE5DEFE-F0E9-4E63-A012-C51169308AD4}"/>
                </a:ext>
              </a:extLst>
            </p:cNvPr>
            <p:cNvSpPr txBox="1"/>
            <p:nvPr/>
          </p:nvSpPr>
          <p:spPr>
            <a:xfrm>
              <a:off x="2420846" y="3390428"/>
              <a:ext cx="314510" cy="338554"/>
            </a:xfrm>
            <a:prstGeom prst="rect">
              <a:avLst/>
            </a:prstGeom>
            <a:noFill/>
          </p:spPr>
          <p:txBody>
            <a:bodyPr wrap="none" rtlCol="0">
              <a:spAutoFit/>
            </a:bodyPr>
            <a:lstStyle/>
            <a:p>
              <a:r>
                <a:rPr lang="en-US" altLang="zh-CN" sz="1600" dirty="0">
                  <a:solidFill>
                    <a:schemeClr val="accent6">
                      <a:lumMod val="60000"/>
                      <a:lumOff val="40000"/>
                    </a:schemeClr>
                  </a:solidFill>
                </a:rPr>
                <a:t>5</a:t>
              </a:r>
              <a:endParaRPr lang="zh-CN" altLang="en-US" sz="1600" dirty="0">
                <a:solidFill>
                  <a:schemeClr val="accent6">
                    <a:lumMod val="60000"/>
                    <a:lumOff val="40000"/>
                  </a:schemeClr>
                </a:solidFill>
              </a:endParaRPr>
            </a:p>
          </p:txBody>
        </p:sp>
        <p:sp>
          <p:nvSpPr>
            <p:cNvPr id="27" name="文本框 26">
              <a:extLst>
                <a:ext uri="{FF2B5EF4-FFF2-40B4-BE49-F238E27FC236}">
                  <a16:creationId xmlns:a16="http://schemas.microsoft.com/office/drawing/2014/main" id="{B245B099-208C-4EB6-9596-6EDF6ADC4B25}"/>
                </a:ext>
              </a:extLst>
            </p:cNvPr>
            <p:cNvSpPr txBox="1"/>
            <p:nvPr/>
          </p:nvSpPr>
          <p:spPr>
            <a:xfrm>
              <a:off x="5590078" y="3401201"/>
              <a:ext cx="314510" cy="338554"/>
            </a:xfrm>
            <a:prstGeom prst="rect">
              <a:avLst/>
            </a:prstGeom>
            <a:noFill/>
          </p:spPr>
          <p:txBody>
            <a:bodyPr wrap="none" rtlCol="0">
              <a:spAutoFit/>
            </a:bodyPr>
            <a:lstStyle/>
            <a:p>
              <a:r>
                <a:rPr lang="en-US" altLang="zh-CN" sz="1600" dirty="0">
                  <a:solidFill>
                    <a:schemeClr val="accent6">
                      <a:lumMod val="60000"/>
                      <a:lumOff val="40000"/>
                    </a:schemeClr>
                  </a:solidFill>
                </a:rPr>
                <a:t>5</a:t>
              </a:r>
              <a:endParaRPr lang="zh-CN" altLang="en-US" sz="1600" dirty="0">
                <a:solidFill>
                  <a:schemeClr val="accent6">
                    <a:lumMod val="60000"/>
                    <a:lumOff val="40000"/>
                  </a:schemeClr>
                </a:solidFill>
              </a:endParaRPr>
            </a:p>
          </p:txBody>
        </p:sp>
      </p:grpSp>
      <p:grpSp>
        <p:nvGrpSpPr>
          <p:cNvPr id="24" name="组合 23">
            <a:extLst>
              <a:ext uri="{FF2B5EF4-FFF2-40B4-BE49-F238E27FC236}">
                <a16:creationId xmlns:a16="http://schemas.microsoft.com/office/drawing/2014/main" id="{69CDBE79-079F-4F81-BC6F-F3C7AE3CBCBB}"/>
              </a:ext>
            </a:extLst>
          </p:cNvPr>
          <p:cNvGrpSpPr/>
          <p:nvPr/>
        </p:nvGrpSpPr>
        <p:grpSpPr>
          <a:xfrm>
            <a:off x="1131777" y="4618814"/>
            <a:ext cx="3427887" cy="339877"/>
            <a:chOff x="1343446" y="3382680"/>
            <a:chExt cx="3427887" cy="339877"/>
          </a:xfrm>
        </p:grpSpPr>
        <p:sp>
          <p:nvSpPr>
            <p:cNvPr id="28" name="文本框 27">
              <a:extLst>
                <a:ext uri="{FF2B5EF4-FFF2-40B4-BE49-F238E27FC236}">
                  <a16:creationId xmlns:a16="http://schemas.microsoft.com/office/drawing/2014/main" id="{5831A68C-CE15-475F-B741-50541B048F4F}"/>
                </a:ext>
              </a:extLst>
            </p:cNvPr>
            <p:cNvSpPr txBox="1"/>
            <p:nvPr/>
          </p:nvSpPr>
          <p:spPr>
            <a:xfrm>
              <a:off x="1343446" y="3382680"/>
              <a:ext cx="314510" cy="338554"/>
            </a:xfrm>
            <a:prstGeom prst="rect">
              <a:avLst/>
            </a:prstGeom>
            <a:noFill/>
          </p:spPr>
          <p:txBody>
            <a:bodyPr wrap="none" rtlCol="0">
              <a:spAutoFit/>
            </a:bodyPr>
            <a:lstStyle/>
            <a:p>
              <a:r>
                <a:rPr lang="en-US" altLang="zh-CN" sz="1600" dirty="0">
                  <a:solidFill>
                    <a:schemeClr val="accent6">
                      <a:lumMod val="60000"/>
                      <a:lumOff val="40000"/>
                    </a:schemeClr>
                  </a:solidFill>
                </a:rPr>
                <a:t>2</a:t>
              </a:r>
              <a:endParaRPr lang="zh-CN" altLang="en-US" sz="1600" dirty="0">
                <a:solidFill>
                  <a:schemeClr val="accent6">
                    <a:lumMod val="60000"/>
                    <a:lumOff val="40000"/>
                  </a:schemeClr>
                </a:solidFill>
              </a:endParaRPr>
            </a:p>
          </p:txBody>
        </p:sp>
        <p:sp>
          <p:nvSpPr>
            <p:cNvPr id="29" name="文本框 28">
              <a:extLst>
                <a:ext uri="{FF2B5EF4-FFF2-40B4-BE49-F238E27FC236}">
                  <a16:creationId xmlns:a16="http://schemas.microsoft.com/office/drawing/2014/main" id="{15DDFB2A-F1D6-4A76-823E-C97D1952FB98}"/>
                </a:ext>
              </a:extLst>
            </p:cNvPr>
            <p:cNvSpPr txBox="1"/>
            <p:nvPr/>
          </p:nvSpPr>
          <p:spPr>
            <a:xfrm>
              <a:off x="4456823" y="3384003"/>
              <a:ext cx="314510" cy="338554"/>
            </a:xfrm>
            <a:prstGeom prst="rect">
              <a:avLst/>
            </a:prstGeom>
            <a:noFill/>
          </p:spPr>
          <p:txBody>
            <a:bodyPr wrap="none" rtlCol="0">
              <a:spAutoFit/>
            </a:bodyPr>
            <a:lstStyle/>
            <a:p>
              <a:r>
                <a:rPr lang="en-US" altLang="zh-CN" sz="1600" dirty="0">
                  <a:solidFill>
                    <a:schemeClr val="accent6">
                      <a:lumMod val="60000"/>
                      <a:lumOff val="40000"/>
                    </a:schemeClr>
                  </a:solidFill>
                </a:rPr>
                <a:t>2</a:t>
              </a:r>
              <a:endParaRPr lang="zh-CN" altLang="en-US" sz="1600" dirty="0">
                <a:solidFill>
                  <a:schemeClr val="accent6">
                    <a:lumMod val="60000"/>
                    <a:lumOff val="40000"/>
                  </a:schemeClr>
                </a:solidFill>
              </a:endParaRPr>
            </a:p>
          </p:txBody>
        </p:sp>
      </p:grpSp>
      <p:sp>
        <p:nvSpPr>
          <p:cNvPr id="32" name="文本框 31">
            <a:extLst>
              <a:ext uri="{FF2B5EF4-FFF2-40B4-BE49-F238E27FC236}">
                <a16:creationId xmlns:a16="http://schemas.microsoft.com/office/drawing/2014/main" id="{C4484972-8BBA-4BAC-B753-FADC3052C4AA}"/>
              </a:ext>
            </a:extLst>
          </p:cNvPr>
          <p:cNvSpPr txBox="1"/>
          <p:nvPr/>
        </p:nvSpPr>
        <p:spPr>
          <a:xfrm>
            <a:off x="3151858" y="4635863"/>
            <a:ext cx="314510" cy="338554"/>
          </a:xfrm>
          <a:prstGeom prst="rect">
            <a:avLst/>
          </a:prstGeom>
          <a:noFill/>
        </p:spPr>
        <p:txBody>
          <a:bodyPr wrap="none" rtlCol="0">
            <a:spAutoFit/>
          </a:bodyPr>
          <a:lstStyle/>
          <a:p>
            <a:r>
              <a:rPr lang="en-US" altLang="zh-CN" sz="1600" dirty="0">
                <a:solidFill>
                  <a:schemeClr val="accent6">
                    <a:lumMod val="60000"/>
                    <a:lumOff val="40000"/>
                  </a:schemeClr>
                </a:solidFill>
              </a:rPr>
              <a:t>3</a:t>
            </a:r>
            <a:endParaRPr lang="zh-CN" altLang="en-US" sz="1600" dirty="0">
              <a:solidFill>
                <a:schemeClr val="accent6">
                  <a:lumMod val="60000"/>
                  <a:lumOff val="40000"/>
                </a:schemeClr>
              </a:solidFill>
            </a:endParaRPr>
          </a:p>
        </p:txBody>
      </p:sp>
      <p:sp>
        <p:nvSpPr>
          <p:cNvPr id="33" name="文本框 32">
            <a:extLst>
              <a:ext uri="{FF2B5EF4-FFF2-40B4-BE49-F238E27FC236}">
                <a16:creationId xmlns:a16="http://schemas.microsoft.com/office/drawing/2014/main" id="{1792718B-D1D8-4D26-89CD-5A4015537AC0}"/>
              </a:ext>
            </a:extLst>
          </p:cNvPr>
          <p:cNvSpPr txBox="1"/>
          <p:nvPr/>
        </p:nvSpPr>
        <p:spPr>
          <a:xfrm>
            <a:off x="7073516" y="4635863"/>
            <a:ext cx="314510" cy="338554"/>
          </a:xfrm>
          <a:prstGeom prst="rect">
            <a:avLst/>
          </a:prstGeom>
          <a:noFill/>
        </p:spPr>
        <p:txBody>
          <a:bodyPr wrap="none" rtlCol="0">
            <a:spAutoFit/>
          </a:bodyPr>
          <a:lstStyle/>
          <a:p>
            <a:r>
              <a:rPr lang="en-US" altLang="zh-CN" sz="1600" dirty="0">
                <a:solidFill>
                  <a:schemeClr val="accent6">
                    <a:lumMod val="60000"/>
                    <a:lumOff val="40000"/>
                  </a:schemeClr>
                </a:solidFill>
              </a:rPr>
              <a:t>8</a:t>
            </a:r>
            <a:endParaRPr lang="zh-CN" altLang="en-US" sz="1600" dirty="0">
              <a:solidFill>
                <a:schemeClr val="accent6">
                  <a:lumMod val="60000"/>
                  <a:lumOff val="40000"/>
                </a:schemeClr>
              </a:solidFill>
            </a:endParaRPr>
          </a:p>
        </p:txBody>
      </p:sp>
      <p:sp>
        <p:nvSpPr>
          <p:cNvPr id="30" name="Line 9">
            <a:extLst>
              <a:ext uri="{FF2B5EF4-FFF2-40B4-BE49-F238E27FC236}">
                <a16:creationId xmlns:a16="http://schemas.microsoft.com/office/drawing/2014/main" id="{9721640F-2900-452A-8A5D-38AD761AB814}"/>
              </a:ext>
            </a:extLst>
          </p:cNvPr>
          <p:cNvSpPr>
            <a:spLocks noChangeShapeType="1"/>
          </p:cNvSpPr>
          <p:nvPr/>
        </p:nvSpPr>
        <p:spPr bwMode="auto">
          <a:xfrm flipV="1">
            <a:off x="4643632" y="4222468"/>
            <a:ext cx="0" cy="197411"/>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31" name="Line 9">
            <a:extLst>
              <a:ext uri="{FF2B5EF4-FFF2-40B4-BE49-F238E27FC236}">
                <a16:creationId xmlns:a16="http://schemas.microsoft.com/office/drawing/2014/main" id="{E4C17366-6947-4AB3-B0AF-1F0A3BA2CAEA}"/>
              </a:ext>
            </a:extLst>
          </p:cNvPr>
          <p:cNvSpPr>
            <a:spLocks noChangeShapeType="1"/>
          </p:cNvSpPr>
          <p:nvPr/>
        </p:nvSpPr>
        <p:spPr bwMode="auto">
          <a:xfrm flipV="1">
            <a:off x="5692919" y="4953338"/>
            <a:ext cx="0" cy="197411"/>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880534" y="1724028"/>
            <a:ext cx="7543800" cy="3424207"/>
          </a:xfrm>
          <a:prstGeom prst="rect">
            <a:avLst/>
          </a:prstGeom>
          <a:noFill/>
          <a:ln>
            <a:noFill/>
          </a:ln>
          <a:effectLst/>
        </p:spPr>
        <p:txBody>
          <a:bodyPr wrap="square">
            <a:spAutoFit/>
          </a:bodyPr>
          <a:lstStyle>
            <a:lvl1pPr marL="457200" indent="-457200" eaLnBrk="0" hangingPunct="0">
              <a:defRPr sz="2400" b="1">
                <a:solidFill>
                  <a:srgbClr val="FF0000"/>
                </a:solidFill>
                <a:latin typeface="Times New Roman" pitchFamily="18" charset="0"/>
                <a:ea typeface="黑体" pitchFamily="49" charset="-122"/>
                <a:sym typeface="Monotype Sorts" pitchFamily="2" charset="2"/>
              </a:defRPr>
            </a:lvl1pPr>
            <a:lvl2pPr marL="742950" indent="-285750" eaLnBrk="0" hangingPunct="0">
              <a:defRPr sz="2400" b="1">
                <a:solidFill>
                  <a:srgbClr val="FF0000"/>
                </a:solidFill>
                <a:latin typeface="Times New Roman" pitchFamily="18" charset="0"/>
                <a:ea typeface="黑体" pitchFamily="49" charset="-122"/>
                <a:sym typeface="Monotype Sorts" pitchFamily="2" charset="2"/>
              </a:defRPr>
            </a:lvl2pPr>
            <a:lvl3pPr marL="1143000" indent="-228600" eaLnBrk="0" hangingPunct="0">
              <a:defRPr sz="2400" b="1">
                <a:solidFill>
                  <a:srgbClr val="FF0000"/>
                </a:solidFill>
                <a:latin typeface="Times New Roman" pitchFamily="18" charset="0"/>
                <a:ea typeface="黑体" pitchFamily="49" charset="-122"/>
                <a:sym typeface="Monotype Sorts" pitchFamily="2" charset="2"/>
              </a:defRPr>
            </a:lvl3pPr>
            <a:lvl4pPr marL="1600200" indent="-228600" eaLnBrk="0" hangingPunct="0">
              <a:defRPr sz="2400" b="1">
                <a:solidFill>
                  <a:srgbClr val="FF0000"/>
                </a:solidFill>
                <a:latin typeface="Times New Roman" pitchFamily="18" charset="0"/>
                <a:ea typeface="黑体" pitchFamily="49" charset="-122"/>
                <a:sym typeface="Monotype Sorts" pitchFamily="2" charset="2"/>
              </a:defRPr>
            </a:lvl4pPr>
            <a:lvl5pPr marL="2057400" indent="-228600" eaLnBrk="0" hangingPunct="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indent="0" eaLnBrk="1" fontAlgn="base" hangingPunct="1">
              <a:lnSpc>
                <a:spcPct val="150000"/>
              </a:lnSpc>
              <a:spcBef>
                <a:spcPct val="0"/>
              </a:spcBef>
              <a:spcAft>
                <a:spcPct val="0"/>
              </a:spcAft>
              <a:defRPr/>
            </a:pPr>
            <a:r>
              <a:rPr kumimoji="1" lang="zh-CN" altLang="en-US" sz="2100" dirty="0">
                <a:solidFill>
                  <a:srgbClr val="0000FF"/>
                </a:solidFill>
                <a:ea typeface="宋体" charset="-122"/>
              </a:rPr>
              <a:t>原则：还原剂氧化数升高数和氧化剂氧化数降低数相等。</a:t>
            </a:r>
          </a:p>
          <a:p>
            <a:pPr eaLnBrk="1" fontAlgn="base" hangingPunct="1">
              <a:lnSpc>
                <a:spcPct val="150000"/>
              </a:lnSpc>
              <a:spcBef>
                <a:spcPct val="0"/>
              </a:spcBef>
              <a:spcAft>
                <a:spcPct val="0"/>
              </a:spcAft>
              <a:defRPr/>
            </a:pPr>
            <a:r>
              <a:rPr kumimoji="1" lang="zh-CN" altLang="en-US" sz="2100" dirty="0">
                <a:solidFill>
                  <a:srgbClr val="000000"/>
                </a:solidFill>
                <a:ea typeface="宋体" charset="-122"/>
              </a:rPr>
              <a:t>1</a:t>
            </a:r>
            <a:r>
              <a:rPr kumimoji="1" lang="en-US" altLang="zh-CN" sz="2100" dirty="0">
                <a:solidFill>
                  <a:srgbClr val="000000"/>
                </a:solidFill>
                <a:ea typeface="宋体" charset="-122"/>
              </a:rPr>
              <a:t>.</a:t>
            </a:r>
            <a:r>
              <a:rPr kumimoji="1" lang="zh-CN" altLang="en-US" sz="2100" dirty="0">
                <a:solidFill>
                  <a:srgbClr val="000000"/>
                </a:solidFill>
                <a:ea typeface="宋体" charset="-122"/>
              </a:rPr>
              <a:t> 确定反应物和产物的化学式；</a:t>
            </a:r>
            <a:endParaRPr kumimoji="1" lang="en-US" altLang="zh-CN" sz="2100" dirty="0">
              <a:solidFill>
                <a:srgbClr val="000000"/>
              </a:solidFill>
              <a:ea typeface="宋体" charset="-122"/>
            </a:endParaRPr>
          </a:p>
          <a:p>
            <a:pPr eaLnBrk="1" fontAlgn="base" hangingPunct="1">
              <a:lnSpc>
                <a:spcPct val="150000"/>
              </a:lnSpc>
              <a:spcBef>
                <a:spcPct val="0"/>
              </a:spcBef>
              <a:spcAft>
                <a:spcPct val="0"/>
              </a:spcAft>
              <a:defRPr/>
            </a:pPr>
            <a:r>
              <a:rPr kumimoji="1" lang="zh-CN" altLang="en-US" sz="2100" dirty="0">
                <a:solidFill>
                  <a:srgbClr val="000000"/>
                </a:solidFill>
                <a:ea typeface="宋体" charset="-122"/>
              </a:rPr>
              <a:t>2</a:t>
            </a:r>
            <a:r>
              <a:rPr kumimoji="1" lang="en-US" altLang="zh-CN" sz="2100" dirty="0">
                <a:solidFill>
                  <a:srgbClr val="000000"/>
                </a:solidFill>
                <a:ea typeface="宋体" charset="-122"/>
              </a:rPr>
              <a:t>.</a:t>
            </a:r>
            <a:r>
              <a:rPr kumimoji="1" lang="zh-CN" altLang="en-US" sz="2100" dirty="0">
                <a:solidFill>
                  <a:srgbClr val="000000"/>
                </a:solidFill>
                <a:ea typeface="宋体" charset="-122"/>
              </a:rPr>
              <a:t> 找出氧化剂和还原剂，确定它们氧化数的变化 ；</a:t>
            </a:r>
          </a:p>
          <a:p>
            <a:pPr marL="271463" indent="-271463" eaLnBrk="1" fontAlgn="base" hangingPunct="1">
              <a:lnSpc>
                <a:spcPct val="150000"/>
              </a:lnSpc>
              <a:spcBef>
                <a:spcPct val="0"/>
              </a:spcBef>
              <a:spcAft>
                <a:spcPct val="0"/>
              </a:spcAft>
              <a:defRPr/>
            </a:pPr>
            <a:r>
              <a:rPr kumimoji="1" lang="zh-CN" altLang="en-US" sz="2100" dirty="0">
                <a:solidFill>
                  <a:srgbClr val="000000"/>
                </a:solidFill>
                <a:ea typeface="宋体" charset="-122"/>
              </a:rPr>
              <a:t>3</a:t>
            </a:r>
            <a:r>
              <a:rPr kumimoji="1" lang="en-US" altLang="zh-CN" sz="2100" dirty="0">
                <a:solidFill>
                  <a:srgbClr val="000000"/>
                </a:solidFill>
                <a:ea typeface="宋体" charset="-122"/>
              </a:rPr>
              <a:t>.</a:t>
            </a:r>
            <a:r>
              <a:rPr kumimoji="1" lang="zh-CN" altLang="en-US" sz="2100" dirty="0">
                <a:solidFill>
                  <a:srgbClr val="000000"/>
                </a:solidFill>
                <a:ea typeface="宋体" charset="-122"/>
              </a:rPr>
              <a:t> 根据氧化数升高及降低的数值的最小公倍数，确定氧化剂、还原剂的系数；</a:t>
            </a:r>
          </a:p>
          <a:p>
            <a:pPr marL="271463" indent="-271463" eaLnBrk="1" fontAlgn="base" hangingPunct="1">
              <a:lnSpc>
                <a:spcPct val="150000"/>
              </a:lnSpc>
              <a:spcBef>
                <a:spcPct val="0"/>
              </a:spcBef>
              <a:spcAft>
                <a:spcPct val="0"/>
              </a:spcAft>
              <a:defRPr/>
            </a:pPr>
            <a:r>
              <a:rPr kumimoji="1" lang="zh-CN" altLang="en-US" sz="2100" dirty="0">
                <a:solidFill>
                  <a:srgbClr val="000000"/>
                </a:solidFill>
                <a:ea typeface="宋体" charset="-122"/>
              </a:rPr>
              <a:t>4</a:t>
            </a:r>
            <a:r>
              <a:rPr kumimoji="1" lang="en-US" altLang="zh-CN" sz="2100" dirty="0">
                <a:solidFill>
                  <a:srgbClr val="000000"/>
                </a:solidFill>
                <a:ea typeface="宋体" charset="-122"/>
              </a:rPr>
              <a:t>.</a:t>
            </a:r>
            <a:r>
              <a:rPr kumimoji="1" lang="zh-CN" altLang="en-US" sz="2100" dirty="0">
                <a:solidFill>
                  <a:srgbClr val="000000"/>
                </a:solidFill>
                <a:ea typeface="宋体" charset="-122"/>
              </a:rPr>
              <a:t> 配平反应前后氧化数无变化的原子数（先配除</a:t>
            </a:r>
            <a:r>
              <a:rPr kumimoji="1" lang="en-US" altLang="zh-CN" sz="2100" dirty="0">
                <a:solidFill>
                  <a:srgbClr val="000000"/>
                </a:solidFill>
                <a:ea typeface="宋体" charset="-122"/>
              </a:rPr>
              <a:t>H</a:t>
            </a:r>
            <a:r>
              <a:rPr kumimoji="1" lang="zh-CN" altLang="en-US" sz="2100" dirty="0">
                <a:solidFill>
                  <a:srgbClr val="000000"/>
                </a:solidFill>
                <a:ea typeface="宋体" charset="-122"/>
              </a:rPr>
              <a:t>和</a:t>
            </a:r>
            <a:r>
              <a:rPr kumimoji="1" lang="en-US" altLang="zh-CN" sz="2100" dirty="0">
                <a:solidFill>
                  <a:srgbClr val="000000"/>
                </a:solidFill>
                <a:ea typeface="宋体" charset="-122"/>
              </a:rPr>
              <a:t>O</a:t>
            </a:r>
            <a:r>
              <a:rPr kumimoji="1" lang="zh-CN" altLang="en-US" sz="2100" dirty="0">
                <a:solidFill>
                  <a:srgbClr val="000000"/>
                </a:solidFill>
                <a:ea typeface="宋体" charset="-122"/>
              </a:rPr>
              <a:t>外的原子，再加</a:t>
            </a:r>
            <a:r>
              <a:rPr kumimoji="1" lang="en-US" altLang="en-US" sz="2100" dirty="0">
                <a:solidFill>
                  <a:srgbClr val="000000"/>
                </a:solidFill>
                <a:ea typeface="宋体" charset="-122"/>
              </a:rPr>
              <a:t>H</a:t>
            </a:r>
            <a:r>
              <a:rPr kumimoji="1" lang="en-US" altLang="en-US" sz="2100" baseline="-25000" dirty="0">
                <a:solidFill>
                  <a:srgbClr val="000000"/>
                </a:solidFill>
                <a:ea typeface="宋体" charset="-122"/>
              </a:rPr>
              <a:t>2</a:t>
            </a:r>
            <a:r>
              <a:rPr kumimoji="1" lang="en-US" altLang="en-US" sz="2100" dirty="0">
                <a:solidFill>
                  <a:srgbClr val="000000"/>
                </a:solidFill>
                <a:ea typeface="宋体" charset="-122"/>
              </a:rPr>
              <a:t>O</a:t>
            </a:r>
            <a:r>
              <a:rPr kumimoji="1" lang="zh-CN" altLang="en-US" sz="2100" dirty="0">
                <a:solidFill>
                  <a:srgbClr val="000000"/>
                </a:solidFill>
                <a:ea typeface="宋体" charset="-122"/>
              </a:rPr>
              <a:t>进行平衡）。</a:t>
            </a:r>
          </a:p>
        </p:txBody>
      </p:sp>
      <p:sp>
        <p:nvSpPr>
          <p:cNvPr id="14339" name="Text Box 3"/>
          <p:cNvSpPr txBox="1">
            <a:spLocks noChangeArrowheads="1"/>
          </p:cNvSpPr>
          <p:nvPr/>
        </p:nvSpPr>
        <p:spPr bwMode="auto">
          <a:xfrm>
            <a:off x="954881" y="462553"/>
            <a:ext cx="682598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9.2 </a:t>
            </a:r>
            <a:r>
              <a:rPr kumimoji="1" lang="zh-CN" altLang="en-US" sz="2700" dirty="0">
                <a:solidFill>
                  <a:srgbClr val="000000"/>
                </a:solidFill>
                <a:ea typeface="宋体" pitchFamily="2" charset="-122"/>
              </a:rPr>
              <a:t>氧化还原方程式的配平</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氧化数法</a:t>
            </a:r>
            <a:endParaRPr kumimoji="1" lang="en-US" altLang="zh-CN" sz="1500" b="0" dirty="0">
              <a:solidFill>
                <a:srgbClr val="000000"/>
              </a:solidFill>
              <a:ea typeface="宋体" pitchFamily="2" charset="-122"/>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43466" y="1880499"/>
            <a:ext cx="7606238" cy="3097002"/>
          </a:xfrm>
          <a:prstGeom prst="rect">
            <a:avLst/>
          </a:prstGeom>
          <a:noFill/>
          <a:ln>
            <a:noFill/>
          </a:ln>
          <a:effectLst/>
        </p:spPr>
        <p:txBody>
          <a:bodyPr wrap="square">
            <a:spAutoFit/>
          </a:bodyPr>
          <a:lstStyle>
            <a:lvl1pPr marL="457200" indent="-457200" eaLnBrk="0" hangingPunct="0">
              <a:defRPr sz="2400" b="1">
                <a:solidFill>
                  <a:srgbClr val="FF0000"/>
                </a:solidFill>
                <a:latin typeface="Times New Roman" pitchFamily="18" charset="0"/>
                <a:ea typeface="黑体" pitchFamily="49" charset="-122"/>
                <a:sym typeface="Monotype Sorts" pitchFamily="2" charset="2"/>
              </a:defRPr>
            </a:lvl1pPr>
            <a:lvl2pPr marL="742950" indent="-285750" eaLnBrk="0" hangingPunct="0">
              <a:defRPr sz="2400" b="1">
                <a:solidFill>
                  <a:srgbClr val="FF0000"/>
                </a:solidFill>
                <a:latin typeface="Times New Roman" pitchFamily="18" charset="0"/>
                <a:ea typeface="黑体" pitchFamily="49" charset="-122"/>
                <a:sym typeface="Monotype Sorts" pitchFamily="2" charset="2"/>
              </a:defRPr>
            </a:lvl2pPr>
            <a:lvl3pPr marL="1143000" indent="-228600" eaLnBrk="0" hangingPunct="0">
              <a:defRPr sz="2400" b="1">
                <a:solidFill>
                  <a:srgbClr val="FF0000"/>
                </a:solidFill>
                <a:latin typeface="Times New Roman" pitchFamily="18" charset="0"/>
                <a:ea typeface="黑体" pitchFamily="49" charset="-122"/>
                <a:sym typeface="Monotype Sorts" pitchFamily="2" charset="2"/>
              </a:defRPr>
            </a:lvl3pPr>
            <a:lvl4pPr marL="1600200" indent="-228600" eaLnBrk="0" hangingPunct="0">
              <a:defRPr sz="2400" b="1">
                <a:solidFill>
                  <a:srgbClr val="FF0000"/>
                </a:solidFill>
                <a:latin typeface="Times New Roman" pitchFamily="18" charset="0"/>
                <a:ea typeface="黑体" pitchFamily="49" charset="-122"/>
                <a:sym typeface="Monotype Sorts" pitchFamily="2" charset="2"/>
              </a:defRPr>
            </a:lvl4pPr>
            <a:lvl5pPr marL="2057400" indent="-228600" eaLnBrk="0" hangingPunct="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5000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indent="0" eaLnBrk="1" fontAlgn="base" hangingPunct="1">
              <a:lnSpc>
                <a:spcPct val="135000"/>
              </a:lnSpc>
              <a:spcBef>
                <a:spcPct val="0"/>
              </a:spcBef>
              <a:spcAft>
                <a:spcPct val="0"/>
              </a:spcAft>
              <a:defRPr/>
            </a:pPr>
            <a:r>
              <a:rPr kumimoji="1" lang="zh-CN" altLang="en-US" sz="2100" dirty="0">
                <a:solidFill>
                  <a:srgbClr val="0000FF"/>
                </a:solidFill>
                <a:ea typeface="宋体" charset="-122"/>
              </a:rPr>
              <a:t>离子形式，适合于溶液中的反应。为电化学做铺垫</a:t>
            </a:r>
            <a:endParaRPr kumimoji="1" lang="en-US" altLang="zh-CN" sz="2100" dirty="0">
              <a:solidFill>
                <a:srgbClr val="0000FF"/>
              </a:solidFill>
              <a:ea typeface="宋体" charset="-122"/>
            </a:endParaRPr>
          </a:p>
          <a:p>
            <a:pPr marL="0" indent="0" eaLnBrk="1" fontAlgn="base" hangingPunct="1">
              <a:lnSpc>
                <a:spcPct val="135000"/>
              </a:lnSpc>
              <a:spcBef>
                <a:spcPct val="0"/>
              </a:spcBef>
              <a:spcAft>
                <a:spcPct val="0"/>
              </a:spcAft>
              <a:defRPr/>
            </a:pPr>
            <a:endParaRPr kumimoji="1" lang="zh-CN" altLang="en-US" sz="2100" dirty="0">
              <a:solidFill>
                <a:srgbClr val="0000FF"/>
              </a:solidFill>
              <a:ea typeface="宋体" charset="-122"/>
            </a:endParaRPr>
          </a:p>
          <a:p>
            <a:pPr eaLnBrk="1" fontAlgn="base" hangingPunct="1">
              <a:lnSpc>
                <a:spcPct val="135000"/>
              </a:lnSpc>
              <a:spcBef>
                <a:spcPct val="0"/>
              </a:spcBef>
              <a:spcAft>
                <a:spcPct val="0"/>
              </a:spcAft>
              <a:defRPr/>
            </a:pPr>
            <a:r>
              <a:rPr kumimoji="1" lang="zh-CN" altLang="en-US" sz="2100" dirty="0">
                <a:solidFill>
                  <a:srgbClr val="000000"/>
                </a:solidFill>
                <a:ea typeface="宋体" charset="-122"/>
              </a:rPr>
              <a:t>1</a:t>
            </a:r>
            <a:r>
              <a:rPr kumimoji="1" lang="en-US" altLang="zh-CN" sz="2100" dirty="0">
                <a:solidFill>
                  <a:srgbClr val="000000"/>
                </a:solidFill>
                <a:ea typeface="宋体" charset="-122"/>
              </a:rPr>
              <a:t>. </a:t>
            </a:r>
            <a:r>
              <a:rPr kumimoji="1" lang="zh-CN" altLang="en-US" sz="2100" dirty="0">
                <a:solidFill>
                  <a:srgbClr val="000000"/>
                </a:solidFill>
                <a:ea typeface="宋体" charset="-122"/>
              </a:rPr>
              <a:t>确定氧化剂、还原剂和相应的产物（离子形式）；</a:t>
            </a:r>
            <a:endParaRPr kumimoji="1" lang="en-US" altLang="zh-CN" sz="2100" dirty="0">
              <a:solidFill>
                <a:srgbClr val="000000"/>
              </a:solidFill>
              <a:ea typeface="宋体" charset="-122"/>
            </a:endParaRPr>
          </a:p>
          <a:p>
            <a:pPr eaLnBrk="1" fontAlgn="base" hangingPunct="1">
              <a:lnSpc>
                <a:spcPct val="135000"/>
              </a:lnSpc>
              <a:spcBef>
                <a:spcPct val="0"/>
              </a:spcBef>
              <a:spcAft>
                <a:spcPct val="0"/>
              </a:spcAft>
              <a:defRPr/>
            </a:pPr>
            <a:r>
              <a:rPr kumimoji="1" lang="zh-CN" altLang="en-US" sz="2100" dirty="0">
                <a:solidFill>
                  <a:srgbClr val="000000"/>
                </a:solidFill>
                <a:ea typeface="宋体" charset="-122"/>
              </a:rPr>
              <a:t>2</a:t>
            </a:r>
            <a:r>
              <a:rPr kumimoji="1" lang="en-US" altLang="zh-CN" sz="2100" dirty="0">
                <a:solidFill>
                  <a:srgbClr val="000000"/>
                </a:solidFill>
                <a:ea typeface="宋体" charset="-122"/>
              </a:rPr>
              <a:t>. </a:t>
            </a:r>
            <a:r>
              <a:rPr kumimoji="1" lang="zh-CN" altLang="en-US" sz="2100" dirty="0">
                <a:solidFill>
                  <a:srgbClr val="000000"/>
                </a:solidFill>
                <a:ea typeface="宋体" charset="-122"/>
              </a:rPr>
              <a:t>写出</a:t>
            </a:r>
            <a:r>
              <a:rPr kumimoji="1" lang="zh-CN" altLang="zh-CN" sz="2100" dirty="0">
                <a:solidFill>
                  <a:srgbClr val="000000"/>
                </a:solidFill>
                <a:ea typeface="宋体" charset="-122"/>
              </a:rPr>
              <a:t>还原剂的氧化</a:t>
            </a:r>
            <a:r>
              <a:rPr kumimoji="1" lang="zh-CN" altLang="en-US" sz="2100" dirty="0">
                <a:solidFill>
                  <a:srgbClr val="000000"/>
                </a:solidFill>
                <a:ea typeface="宋体" charset="-122"/>
              </a:rPr>
              <a:t>半</a:t>
            </a:r>
            <a:r>
              <a:rPr kumimoji="1" lang="zh-CN" altLang="zh-CN" sz="2100" dirty="0">
                <a:solidFill>
                  <a:srgbClr val="000000"/>
                </a:solidFill>
                <a:ea typeface="宋体" charset="-122"/>
              </a:rPr>
              <a:t>反应和氧化剂的还原</a:t>
            </a:r>
            <a:r>
              <a:rPr kumimoji="1" lang="zh-CN" altLang="en-US" sz="2100" dirty="0">
                <a:solidFill>
                  <a:srgbClr val="000000"/>
                </a:solidFill>
                <a:ea typeface="宋体" charset="-122"/>
              </a:rPr>
              <a:t>半</a:t>
            </a:r>
            <a:r>
              <a:rPr kumimoji="1" lang="zh-CN" altLang="zh-CN" sz="2100" dirty="0">
                <a:solidFill>
                  <a:srgbClr val="000000"/>
                </a:solidFill>
                <a:ea typeface="宋体" charset="-122"/>
              </a:rPr>
              <a:t>反应</a:t>
            </a:r>
            <a:r>
              <a:rPr kumimoji="1" lang="zh-CN" altLang="en-US" sz="2100" dirty="0">
                <a:solidFill>
                  <a:srgbClr val="000000"/>
                </a:solidFill>
                <a:ea typeface="宋体" charset="-122"/>
              </a:rPr>
              <a:t>；</a:t>
            </a:r>
            <a:endParaRPr kumimoji="1" lang="zh-CN" altLang="zh-CN" sz="2100" dirty="0">
              <a:solidFill>
                <a:srgbClr val="000000"/>
              </a:solidFill>
              <a:ea typeface="宋体" charset="-122"/>
            </a:endParaRPr>
          </a:p>
          <a:p>
            <a:pPr marL="271463" indent="-271463" eaLnBrk="1" fontAlgn="base" hangingPunct="1">
              <a:lnSpc>
                <a:spcPct val="135000"/>
              </a:lnSpc>
              <a:spcBef>
                <a:spcPct val="0"/>
              </a:spcBef>
              <a:spcAft>
                <a:spcPct val="0"/>
              </a:spcAft>
              <a:defRPr/>
            </a:pPr>
            <a:r>
              <a:rPr kumimoji="1" lang="zh-CN" altLang="en-US" sz="2100" dirty="0">
                <a:solidFill>
                  <a:srgbClr val="000000"/>
                </a:solidFill>
                <a:ea typeface="宋体" charset="-122"/>
              </a:rPr>
              <a:t>3</a:t>
            </a:r>
            <a:r>
              <a:rPr kumimoji="1" lang="en-US" altLang="zh-CN" sz="2100" dirty="0">
                <a:solidFill>
                  <a:srgbClr val="000000"/>
                </a:solidFill>
                <a:ea typeface="宋体" charset="-122"/>
              </a:rPr>
              <a:t>. </a:t>
            </a:r>
            <a:r>
              <a:rPr kumimoji="1" lang="zh-CN" altLang="zh-CN" sz="2100" dirty="0">
                <a:solidFill>
                  <a:srgbClr val="000000"/>
                </a:solidFill>
                <a:ea typeface="宋体" charset="-122"/>
              </a:rPr>
              <a:t>配平半反应</a:t>
            </a:r>
            <a:r>
              <a:rPr kumimoji="1" lang="zh-CN" altLang="en-US" sz="2100" dirty="0">
                <a:solidFill>
                  <a:srgbClr val="000000"/>
                </a:solidFill>
                <a:ea typeface="宋体" charset="-122"/>
              </a:rPr>
              <a:t>：</a:t>
            </a:r>
            <a:r>
              <a:rPr kumimoji="1" lang="zh-CN" altLang="zh-CN" sz="2100" dirty="0">
                <a:solidFill>
                  <a:srgbClr val="000000"/>
                </a:solidFill>
                <a:ea typeface="宋体" charset="-122"/>
              </a:rPr>
              <a:t>根据反应条件</a:t>
            </a:r>
            <a:r>
              <a:rPr kumimoji="1" lang="zh-CN" altLang="en-US" sz="2100" dirty="0">
                <a:solidFill>
                  <a:srgbClr val="000000"/>
                </a:solidFill>
                <a:ea typeface="宋体" charset="-122"/>
              </a:rPr>
              <a:t>（</a:t>
            </a:r>
            <a:r>
              <a:rPr kumimoji="1" lang="zh-CN" altLang="zh-CN" sz="2100" dirty="0">
                <a:solidFill>
                  <a:srgbClr val="000000"/>
                </a:solidFill>
                <a:ea typeface="宋体" charset="-122"/>
              </a:rPr>
              <a:t>酸</a:t>
            </a:r>
            <a:r>
              <a:rPr kumimoji="1" lang="zh-CN" altLang="en-US" sz="2100" dirty="0">
                <a:solidFill>
                  <a:srgbClr val="000000"/>
                </a:solidFill>
                <a:ea typeface="宋体" charset="-122"/>
              </a:rPr>
              <a:t>、</a:t>
            </a:r>
            <a:r>
              <a:rPr kumimoji="1" lang="zh-CN" altLang="zh-CN" sz="2100" dirty="0">
                <a:solidFill>
                  <a:srgbClr val="000000"/>
                </a:solidFill>
                <a:ea typeface="宋体" charset="-122"/>
              </a:rPr>
              <a:t>碱介质</a:t>
            </a:r>
            <a:r>
              <a:rPr kumimoji="1" lang="zh-CN" altLang="en-US" sz="2100" dirty="0">
                <a:solidFill>
                  <a:srgbClr val="000000"/>
                </a:solidFill>
                <a:ea typeface="宋体" charset="-122"/>
              </a:rPr>
              <a:t>）</a:t>
            </a:r>
            <a:r>
              <a:rPr kumimoji="1" lang="zh-CN" altLang="zh-CN" sz="2100" dirty="0">
                <a:solidFill>
                  <a:srgbClr val="000000"/>
                </a:solidFill>
                <a:ea typeface="宋体" charset="-122"/>
              </a:rPr>
              <a:t>，加入</a:t>
            </a:r>
            <a:r>
              <a:rPr kumimoji="1" lang="en-US" altLang="zh-CN" sz="2100" dirty="0">
                <a:solidFill>
                  <a:srgbClr val="000000"/>
                </a:solidFill>
                <a:ea typeface="宋体" charset="-122"/>
              </a:rPr>
              <a:t>H</a:t>
            </a:r>
            <a:r>
              <a:rPr kumimoji="1" lang="en-US" altLang="zh-CN" sz="2100" baseline="30000" dirty="0">
                <a:solidFill>
                  <a:srgbClr val="000000"/>
                </a:solidFill>
                <a:ea typeface="宋体" charset="-122"/>
              </a:rPr>
              <a:t>+</a:t>
            </a:r>
            <a:r>
              <a:rPr kumimoji="1" lang="zh-CN" altLang="en-US" sz="2100" dirty="0">
                <a:solidFill>
                  <a:srgbClr val="000000"/>
                </a:solidFill>
                <a:ea typeface="宋体" charset="-122"/>
              </a:rPr>
              <a:t>或</a:t>
            </a:r>
            <a:r>
              <a:rPr kumimoji="1" lang="en-US" altLang="zh-CN" sz="2100" dirty="0">
                <a:solidFill>
                  <a:srgbClr val="000000"/>
                </a:solidFill>
                <a:ea typeface="宋体" charset="-122"/>
              </a:rPr>
              <a:t>OH</a:t>
            </a:r>
            <a:r>
              <a:rPr kumimoji="1" lang="en-US" altLang="zh-CN" sz="2100" baseline="30000" dirty="0">
                <a:solidFill>
                  <a:srgbClr val="000000"/>
                </a:solidFill>
                <a:ea typeface="宋体" charset="-122"/>
              </a:rPr>
              <a:t>-</a:t>
            </a:r>
            <a:r>
              <a:rPr kumimoji="1" lang="zh-CN" altLang="en-US" sz="2100" dirty="0">
                <a:solidFill>
                  <a:srgbClr val="000000"/>
                </a:solidFill>
                <a:ea typeface="宋体" charset="-122"/>
              </a:rPr>
              <a:t>以及</a:t>
            </a:r>
            <a:r>
              <a:rPr kumimoji="1" lang="en-US" altLang="zh-CN" sz="2100" dirty="0">
                <a:solidFill>
                  <a:srgbClr val="000000"/>
                </a:solidFill>
                <a:ea typeface="宋体" charset="-122"/>
              </a:rPr>
              <a:t> H</a:t>
            </a:r>
            <a:r>
              <a:rPr kumimoji="1" lang="en-US" altLang="zh-CN" sz="2100" baseline="-25000" dirty="0">
                <a:solidFill>
                  <a:srgbClr val="000000"/>
                </a:solidFill>
                <a:ea typeface="宋体" charset="-122"/>
              </a:rPr>
              <a:t>2</a:t>
            </a:r>
            <a:r>
              <a:rPr kumimoji="1" lang="en-US" altLang="zh-CN" sz="2100" dirty="0">
                <a:solidFill>
                  <a:srgbClr val="000000"/>
                </a:solidFill>
                <a:ea typeface="宋体" charset="-122"/>
              </a:rPr>
              <a:t>O</a:t>
            </a:r>
            <a:r>
              <a:rPr kumimoji="1" lang="zh-CN" altLang="en-US" sz="2100" dirty="0">
                <a:solidFill>
                  <a:srgbClr val="000000"/>
                </a:solidFill>
                <a:ea typeface="宋体" charset="-122"/>
              </a:rPr>
              <a:t>，</a:t>
            </a:r>
            <a:r>
              <a:rPr kumimoji="1" lang="zh-CN" altLang="zh-CN" sz="2100" dirty="0">
                <a:solidFill>
                  <a:srgbClr val="000000"/>
                </a:solidFill>
                <a:ea typeface="宋体" charset="-122"/>
              </a:rPr>
              <a:t>使方程式配平</a:t>
            </a:r>
            <a:r>
              <a:rPr kumimoji="1" lang="zh-CN" altLang="en-US" sz="2100" dirty="0">
                <a:solidFill>
                  <a:srgbClr val="000000"/>
                </a:solidFill>
                <a:ea typeface="宋体" charset="-122"/>
              </a:rPr>
              <a:t> （反应前后原子数和电荷数不变）；</a:t>
            </a:r>
          </a:p>
          <a:p>
            <a:pPr eaLnBrk="1" fontAlgn="base" hangingPunct="1">
              <a:lnSpc>
                <a:spcPct val="135000"/>
              </a:lnSpc>
              <a:spcBef>
                <a:spcPct val="0"/>
              </a:spcBef>
              <a:spcAft>
                <a:spcPct val="0"/>
              </a:spcAft>
              <a:defRPr/>
            </a:pPr>
            <a:r>
              <a:rPr kumimoji="1" lang="zh-CN" altLang="en-US" sz="2100" dirty="0">
                <a:solidFill>
                  <a:srgbClr val="000000"/>
                </a:solidFill>
                <a:ea typeface="宋体" charset="-122"/>
              </a:rPr>
              <a:t>4</a:t>
            </a:r>
            <a:r>
              <a:rPr kumimoji="1" lang="en-US" altLang="zh-CN" sz="2100" dirty="0">
                <a:solidFill>
                  <a:srgbClr val="000000"/>
                </a:solidFill>
                <a:ea typeface="宋体" charset="-122"/>
              </a:rPr>
              <a:t>. </a:t>
            </a:r>
            <a:r>
              <a:rPr kumimoji="1" lang="zh-CN" altLang="en-US" sz="2100" dirty="0">
                <a:solidFill>
                  <a:srgbClr val="000000"/>
                </a:solidFill>
                <a:ea typeface="宋体" charset="-122"/>
              </a:rPr>
              <a:t>根据</a:t>
            </a:r>
            <a:r>
              <a:rPr kumimoji="1" lang="zh-CN" altLang="zh-CN" sz="2100" dirty="0">
                <a:solidFill>
                  <a:srgbClr val="000000"/>
                </a:solidFill>
                <a:ea typeface="宋体" charset="-122"/>
              </a:rPr>
              <a:t>得失电子数相等</a:t>
            </a:r>
            <a:r>
              <a:rPr kumimoji="1" lang="zh-CN" altLang="en-US" sz="2100" dirty="0">
                <a:solidFill>
                  <a:srgbClr val="000000"/>
                </a:solidFill>
                <a:ea typeface="宋体" charset="-122"/>
              </a:rPr>
              <a:t>的原则合并</a:t>
            </a:r>
            <a:r>
              <a:rPr kumimoji="1" lang="en-US" altLang="zh-CN" sz="2100" dirty="0">
                <a:solidFill>
                  <a:srgbClr val="000000"/>
                </a:solidFill>
                <a:ea typeface="宋体" charset="-122"/>
              </a:rPr>
              <a:t>2</a:t>
            </a:r>
            <a:r>
              <a:rPr kumimoji="1" lang="zh-CN" altLang="zh-CN" sz="2100" dirty="0">
                <a:solidFill>
                  <a:srgbClr val="000000"/>
                </a:solidFill>
                <a:ea typeface="宋体" charset="-122"/>
              </a:rPr>
              <a:t>个半反应</a:t>
            </a:r>
            <a:r>
              <a:rPr kumimoji="1" lang="zh-CN" altLang="en-US" sz="2100" dirty="0">
                <a:solidFill>
                  <a:srgbClr val="000000"/>
                </a:solidFill>
                <a:ea typeface="宋体" charset="-122"/>
              </a:rPr>
              <a:t>。</a:t>
            </a:r>
            <a:endParaRPr kumimoji="1" lang="zh-CN" altLang="zh-CN" sz="2100" dirty="0">
              <a:solidFill>
                <a:srgbClr val="000000"/>
              </a:solidFill>
              <a:ea typeface="宋体" charset="-122"/>
            </a:endParaRPr>
          </a:p>
        </p:txBody>
      </p:sp>
      <p:sp>
        <p:nvSpPr>
          <p:cNvPr id="16387" name="Text Box 3"/>
          <p:cNvSpPr txBox="1">
            <a:spLocks noChangeArrowheads="1"/>
          </p:cNvSpPr>
          <p:nvPr/>
        </p:nvSpPr>
        <p:spPr bwMode="auto">
          <a:xfrm>
            <a:off x="798052" y="463684"/>
            <a:ext cx="760623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9.2 </a:t>
            </a:r>
            <a:r>
              <a:rPr kumimoji="1" lang="zh-CN" altLang="en-US" sz="2700" dirty="0">
                <a:solidFill>
                  <a:srgbClr val="000000"/>
                </a:solidFill>
                <a:ea typeface="宋体" pitchFamily="2" charset="-122"/>
              </a:rPr>
              <a:t>氧化还原方程式的配平</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离子电子法</a:t>
            </a:r>
            <a:endParaRPr kumimoji="1" lang="en-US" altLang="zh-CN" sz="1500" b="0" dirty="0">
              <a:solidFill>
                <a:srgbClr val="000000"/>
              </a:solidFill>
              <a:ea typeface="宋体" pitchFamily="2" charset="-122"/>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209280" y="1495806"/>
            <a:ext cx="6059090" cy="148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50000"/>
              </a:lnSpc>
              <a:spcBef>
                <a:spcPct val="0"/>
              </a:spcBef>
              <a:spcAft>
                <a:spcPct val="0"/>
              </a:spcAft>
            </a:pPr>
            <a:r>
              <a:rPr kumimoji="1" lang="zh-CN" altLang="en-US" sz="2100" dirty="0">
                <a:solidFill>
                  <a:srgbClr val="000000"/>
                </a:solidFill>
                <a:ea typeface="宋体" pitchFamily="2" charset="-122"/>
              </a:rPr>
              <a:t>写出并</a:t>
            </a:r>
            <a:r>
              <a:rPr kumimoji="1" lang="zh-CN" altLang="zh-CN" sz="2100" dirty="0">
                <a:solidFill>
                  <a:srgbClr val="000000"/>
                </a:solidFill>
                <a:ea typeface="宋体" pitchFamily="2" charset="-122"/>
              </a:rPr>
              <a:t>配平</a:t>
            </a:r>
            <a:r>
              <a:rPr kumimoji="1" lang="zh-CN" altLang="en-US" sz="2100" dirty="0">
                <a:solidFill>
                  <a:srgbClr val="000000"/>
                </a:solidFill>
                <a:ea typeface="宋体" pitchFamily="2" charset="-122"/>
              </a:rPr>
              <a:t>稀</a:t>
            </a:r>
            <a:r>
              <a:rPr kumimoji="1" lang="en-US" altLang="zh-CN" sz="2100" dirty="0">
                <a:solidFill>
                  <a:srgbClr val="000000"/>
                </a:solidFill>
                <a:ea typeface="宋体" pitchFamily="2" charset="-122"/>
              </a:rPr>
              <a:t>H</a:t>
            </a:r>
            <a:r>
              <a:rPr kumimoji="1" lang="en-US" altLang="zh-CN" sz="2100" baseline="-25000" dirty="0">
                <a:solidFill>
                  <a:srgbClr val="000000"/>
                </a:solidFill>
                <a:ea typeface="宋体" pitchFamily="2" charset="-122"/>
              </a:rPr>
              <a:t>2</a:t>
            </a:r>
            <a:r>
              <a:rPr kumimoji="1" lang="en-US" altLang="zh-CN" sz="2100" dirty="0">
                <a:solidFill>
                  <a:srgbClr val="000000"/>
                </a:solidFill>
                <a:ea typeface="宋体" pitchFamily="2" charset="-122"/>
              </a:rPr>
              <a:t>SO</a:t>
            </a:r>
            <a:r>
              <a:rPr kumimoji="1" lang="en-US" altLang="zh-CN" sz="2100" baseline="-25000" dirty="0">
                <a:solidFill>
                  <a:srgbClr val="000000"/>
                </a:solidFill>
                <a:ea typeface="宋体" pitchFamily="2" charset="-122"/>
              </a:rPr>
              <a:t>4</a:t>
            </a:r>
            <a:r>
              <a:rPr kumimoji="1" lang="zh-CN" altLang="zh-CN" sz="2100" dirty="0">
                <a:solidFill>
                  <a:srgbClr val="000000"/>
                </a:solidFill>
                <a:ea typeface="宋体" pitchFamily="2" charset="-122"/>
              </a:rPr>
              <a:t>介质下</a:t>
            </a:r>
            <a:r>
              <a:rPr kumimoji="1" lang="en-US" altLang="zh-CN" sz="2100" dirty="0">
                <a:solidFill>
                  <a:srgbClr val="000000"/>
                </a:solidFill>
                <a:ea typeface="宋体" pitchFamily="2" charset="-122"/>
              </a:rPr>
              <a:t>KMnO</a:t>
            </a:r>
            <a:r>
              <a:rPr kumimoji="1" lang="en-US" altLang="zh-CN" sz="2100" baseline="-25000" dirty="0">
                <a:solidFill>
                  <a:srgbClr val="000000"/>
                </a:solidFill>
                <a:ea typeface="宋体" pitchFamily="2" charset="-122"/>
              </a:rPr>
              <a:t>4</a:t>
            </a:r>
            <a:r>
              <a:rPr kumimoji="1" lang="zh-CN" altLang="zh-CN" sz="2100" dirty="0">
                <a:solidFill>
                  <a:srgbClr val="000000"/>
                </a:solidFill>
                <a:ea typeface="宋体" pitchFamily="2" charset="-122"/>
              </a:rPr>
              <a:t>与</a:t>
            </a:r>
            <a:r>
              <a:rPr kumimoji="1" lang="en-US" altLang="zh-CN" sz="2100" dirty="0">
                <a:solidFill>
                  <a:srgbClr val="000000"/>
                </a:solidFill>
                <a:ea typeface="宋体" pitchFamily="2" charset="-122"/>
              </a:rPr>
              <a:t>H</a:t>
            </a:r>
            <a:r>
              <a:rPr kumimoji="1" lang="en-US" altLang="zh-CN" sz="2100" baseline="-25000" dirty="0">
                <a:solidFill>
                  <a:srgbClr val="000000"/>
                </a:solidFill>
                <a:ea typeface="宋体" pitchFamily="2" charset="-122"/>
              </a:rPr>
              <a:t>2</a:t>
            </a:r>
            <a:r>
              <a:rPr kumimoji="1" lang="en-US" altLang="zh-CN" sz="2100" dirty="0">
                <a:solidFill>
                  <a:srgbClr val="000000"/>
                </a:solidFill>
                <a:ea typeface="宋体" pitchFamily="2" charset="-122"/>
              </a:rPr>
              <a:t>O</a:t>
            </a:r>
            <a:r>
              <a:rPr kumimoji="1" lang="en-US" altLang="zh-CN" sz="2100" baseline="-25000" dirty="0">
                <a:solidFill>
                  <a:srgbClr val="000000"/>
                </a:solidFill>
                <a:ea typeface="宋体" pitchFamily="2" charset="-122"/>
              </a:rPr>
              <a:t>2</a:t>
            </a:r>
            <a:r>
              <a:rPr kumimoji="1" lang="zh-CN" altLang="en-US" sz="2100" dirty="0">
                <a:solidFill>
                  <a:srgbClr val="000000"/>
                </a:solidFill>
                <a:ea typeface="宋体" pitchFamily="2" charset="-122"/>
              </a:rPr>
              <a:t>的反应</a:t>
            </a:r>
            <a:endParaRPr kumimoji="1" lang="en-US" altLang="zh-CN" sz="2100" dirty="0">
              <a:solidFill>
                <a:srgbClr val="000000"/>
              </a:solidFill>
              <a:ea typeface="宋体" pitchFamily="2" charset="-122"/>
            </a:endParaRPr>
          </a:p>
          <a:p>
            <a:pPr fontAlgn="base">
              <a:lnSpc>
                <a:spcPct val="150000"/>
              </a:lnSpc>
              <a:spcBef>
                <a:spcPct val="0"/>
              </a:spcBef>
              <a:spcAft>
                <a:spcPct val="0"/>
              </a:spcAft>
            </a:pPr>
            <a:r>
              <a:rPr kumimoji="1" lang="zh-CN" altLang="en-US" sz="2100" dirty="0">
                <a:solidFill>
                  <a:srgbClr val="000000"/>
                </a:solidFill>
                <a:ea typeface="宋体" pitchFamily="2" charset="-122"/>
                <a:sym typeface="Wingdings 3" pitchFamily="18" charset="2"/>
              </a:rPr>
              <a:t>氧化剂</a:t>
            </a:r>
            <a:r>
              <a:rPr kumimoji="1" lang="zh-CN" altLang="en-US" sz="2100" dirty="0">
                <a:solidFill>
                  <a:srgbClr val="000000"/>
                </a:solidFill>
                <a:ea typeface="宋体" pitchFamily="2" charset="-122"/>
              </a:rPr>
              <a:t>：</a:t>
            </a:r>
            <a:r>
              <a:rPr kumimoji="1" lang="en-US" altLang="zh-CN" sz="2100" dirty="0">
                <a:solidFill>
                  <a:srgbClr val="000000"/>
                </a:solidFill>
                <a:ea typeface="宋体" pitchFamily="2" charset="-122"/>
                <a:sym typeface="Wingdings 3" pitchFamily="18" charset="2"/>
              </a:rPr>
              <a:t>MnO</a:t>
            </a:r>
            <a:r>
              <a:rPr kumimoji="1" lang="en-US" altLang="zh-CN" sz="2100" baseline="-25000" dirty="0">
                <a:solidFill>
                  <a:srgbClr val="000000"/>
                </a:solidFill>
                <a:ea typeface="宋体" pitchFamily="2" charset="-122"/>
                <a:sym typeface="Wingdings 3" pitchFamily="18" charset="2"/>
              </a:rPr>
              <a:t>4</a:t>
            </a:r>
            <a:r>
              <a:rPr kumimoji="1" lang="en-US" altLang="zh-CN" sz="2100" baseline="30000" dirty="0">
                <a:solidFill>
                  <a:srgbClr val="000000"/>
                </a:solidFill>
                <a:ea typeface="宋体" pitchFamily="2" charset="-122"/>
                <a:sym typeface="Wingdings 3" pitchFamily="18" charset="2"/>
              </a:rPr>
              <a:t>-</a:t>
            </a:r>
            <a:r>
              <a:rPr kumimoji="1" lang="en-US" altLang="zh-CN" sz="2100" baseline="-25000" dirty="0">
                <a:solidFill>
                  <a:srgbClr val="000000"/>
                </a:solidFill>
                <a:ea typeface="宋体" pitchFamily="2" charset="-122"/>
                <a:sym typeface="Wingdings 3" pitchFamily="18" charset="2"/>
              </a:rPr>
              <a:t> </a:t>
            </a:r>
            <a:r>
              <a:rPr kumimoji="1" lang="zh-CN" altLang="en-US" sz="2100" dirty="0">
                <a:solidFill>
                  <a:srgbClr val="000000"/>
                </a:solidFill>
                <a:ea typeface="宋体" pitchFamily="2" charset="-122"/>
                <a:sym typeface="Wingdings 3" pitchFamily="18" charset="2"/>
              </a:rPr>
              <a:t>被还原为</a:t>
            </a:r>
            <a:r>
              <a:rPr kumimoji="1" lang="en-US" altLang="zh-CN" sz="2100" dirty="0">
                <a:solidFill>
                  <a:srgbClr val="000000"/>
                </a:solidFill>
                <a:ea typeface="宋体" pitchFamily="2" charset="-122"/>
                <a:sym typeface="Wingdings 3" pitchFamily="18" charset="2"/>
              </a:rPr>
              <a:t>Mn</a:t>
            </a:r>
            <a:r>
              <a:rPr kumimoji="1" lang="en-US" altLang="zh-CN" sz="2100" baseline="30000" dirty="0">
                <a:solidFill>
                  <a:srgbClr val="000000"/>
                </a:solidFill>
                <a:ea typeface="宋体" pitchFamily="2" charset="-122"/>
                <a:sym typeface="Wingdings 3" pitchFamily="18" charset="2"/>
              </a:rPr>
              <a:t>2+</a:t>
            </a:r>
            <a:r>
              <a:rPr kumimoji="1" lang="en-US" altLang="zh-CN" sz="2100" baseline="-25000" dirty="0">
                <a:solidFill>
                  <a:srgbClr val="000000"/>
                </a:solidFill>
                <a:ea typeface="宋体" pitchFamily="2" charset="-122"/>
                <a:sym typeface="Wingdings 3" pitchFamily="18" charset="2"/>
              </a:rPr>
              <a:t>                  </a:t>
            </a:r>
          </a:p>
          <a:p>
            <a:pPr fontAlgn="base">
              <a:lnSpc>
                <a:spcPct val="150000"/>
              </a:lnSpc>
              <a:spcBef>
                <a:spcPct val="0"/>
              </a:spcBef>
              <a:spcAft>
                <a:spcPct val="0"/>
              </a:spcAft>
            </a:pPr>
            <a:r>
              <a:rPr kumimoji="1" lang="zh-CN" altLang="en-US" sz="2100" dirty="0">
                <a:solidFill>
                  <a:srgbClr val="000000"/>
                </a:solidFill>
                <a:ea typeface="宋体" pitchFamily="2" charset="-122"/>
              </a:rPr>
              <a:t>还原剂</a:t>
            </a:r>
            <a:r>
              <a:rPr kumimoji="1" lang="zh-CN" altLang="en-US" sz="2100" dirty="0">
                <a:solidFill>
                  <a:srgbClr val="000000"/>
                </a:solidFill>
                <a:ea typeface="宋体" pitchFamily="2" charset="-122"/>
                <a:sym typeface="Wingdings 3" pitchFamily="18" charset="2"/>
              </a:rPr>
              <a:t>：</a:t>
            </a:r>
            <a:r>
              <a:rPr kumimoji="1" lang="en-US" altLang="zh-CN" sz="2100" dirty="0">
                <a:solidFill>
                  <a:srgbClr val="000000"/>
                </a:solidFill>
                <a:ea typeface="宋体" pitchFamily="2" charset="-122"/>
                <a:sym typeface="Wingdings 3" pitchFamily="18" charset="2"/>
              </a:rPr>
              <a:t>H</a:t>
            </a:r>
            <a:r>
              <a:rPr kumimoji="1" lang="en-US" altLang="zh-CN" sz="2100" baseline="-25000" dirty="0">
                <a:solidFill>
                  <a:srgbClr val="000000"/>
                </a:solidFill>
                <a:ea typeface="宋体" pitchFamily="2" charset="-122"/>
                <a:sym typeface="Wingdings 3" pitchFamily="18" charset="2"/>
              </a:rPr>
              <a:t>2</a:t>
            </a:r>
            <a:r>
              <a:rPr kumimoji="1" lang="en-US" altLang="zh-CN" sz="2100" dirty="0">
                <a:solidFill>
                  <a:srgbClr val="000000"/>
                </a:solidFill>
                <a:ea typeface="宋体" pitchFamily="2" charset="-122"/>
                <a:sym typeface="Wingdings 3" pitchFamily="18" charset="2"/>
              </a:rPr>
              <a:t>O</a:t>
            </a:r>
            <a:r>
              <a:rPr kumimoji="1" lang="en-US" altLang="zh-CN" sz="2100" baseline="-25000" dirty="0">
                <a:solidFill>
                  <a:srgbClr val="000000"/>
                </a:solidFill>
                <a:ea typeface="宋体" pitchFamily="2" charset="-122"/>
                <a:sym typeface="Wingdings 3" pitchFamily="18" charset="2"/>
              </a:rPr>
              <a:t>2 </a:t>
            </a:r>
            <a:r>
              <a:rPr kumimoji="1" lang="zh-CN" altLang="en-US" sz="2100" dirty="0">
                <a:solidFill>
                  <a:srgbClr val="000000"/>
                </a:solidFill>
                <a:ea typeface="宋体" pitchFamily="2" charset="-122"/>
                <a:sym typeface="Wingdings 3" pitchFamily="18" charset="2"/>
              </a:rPr>
              <a:t>被氧化为</a:t>
            </a:r>
            <a:r>
              <a:rPr kumimoji="1" lang="en-US" altLang="zh-CN" sz="2100" dirty="0">
                <a:solidFill>
                  <a:srgbClr val="000000"/>
                </a:solidFill>
                <a:ea typeface="宋体" pitchFamily="2" charset="-122"/>
                <a:sym typeface="Wingdings 3" pitchFamily="18" charset="2"/>
              </a:rPr>
              <a:t>O</a:t>
            </a:r>
            <a:r>
              <a:rPr kumimoji="1" lang="en-US" altLang="zh-CN" sz="2100" baseline="-25000" dirty="0">
                <a:solidFill>
                  <a:srgbClr val="000000"/>
                </a:solidFill>
                <a:ea typeface="宋体" pitchFamily="2" charset="-122"/>
                <a:sym typeface="Wingdings 3" pitchFamily="18" charset="2"/>
              </a:rPr>
              <a:t>2</a:t>
            </a:r>
            <a:endParaRPr kumimoji="1" lang="en-US" altLang="zh-CN" sz="2100" dirty="0">
              <a:solidFill>
                <a:srgbClr val="000000"/>
              </a:solidFill>
              <a:ea typeface="宋体" pitchFamily="2" charset="-122"/>
            </a:endParaRPr>
          </a:p>
        </p:txBody>
      </p:sp>
      <p:sp>
        <p:nvSpPr>
          <p:cNvPr id="18435" name="Text Box 3"/>
          <p:cNvSpPr txBox="1">
            <a:spLocks noChangeArrowheads="1"/>
          </p:cNvSpPr>
          <p:nvPr/>
        </p:nvSpPr>
        <p:spPr bwMode="auto">
          <a:xfrm>
            <a:off x="882781" y="299637"/>
            <a:ext cx="710128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9.2 </a:t>
            </a:r>
            <a:r>
              <a:rPr kumimoji="1" lang="zh-CN" altLang="en-US" sz="2700" dirty="0">
                <a:solidFill>
                  <a:srgbClr val="000000"/>
                </a:solidFill>
                <a:ea typeface="宋体" pitchFamily="2" charset="-122"/>
              </a:rPr>
              <a:t>氧化还原方程式的配平</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离子电子法</a:t>
            </a:r>
            <a:endParaRPr kumimoji="1" lang="en-US" altLang="zh-CN" sz="1500" b="0" dirty="0">
              <a:solidFill>
                <a:srgbClr val="000000"/>
              </a:solidFill>
              <a:ea typeface="宋体" pitchFamily="2" charset="-122"/>
            </a:endParaRPr>
          </a:p>
        </p:txBody>
      </p:sp>
      <mc:AlternateContent xmlns:mc="http://schemas.openxmlformats.org/markup-compatibility/2006" xmlns:a14="http://schemas.microsoft.com/office/drawing/2010/main">
        <mc:Choice Requires="a14">
          <p:sp>
            <p:nvSpPr>
              <p:cNvPr id="2" name="对象 1"/>
              <p:cNvSpPr txBox="1"/>
              <p:nvPr/>
            </p:nvSpPr>
            <p:spPr bwMode="auto">
              <a:xfrm>
                <a:off x="3551239" y="3487719"/>
                <a:ext cx="3078956" cy="407194"/>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rPr>
                        <m:t>Mn</m:t>
                      </m:r>
                      <m:sSubSup>
                        <m:sSubSupPr>
                          <m:ctrlPr>
                            <a:rPr lang="zh-CN" altLang="en-US" i="1">
                              <a:solidFill>
                                <a:srgbClr val="000000"/>
                              </a:solidFill>
                              <a:latin typeface="Cambria Math" panose="02040503050406030204" pitchFamily="18" charset="0"/>
                            </a:rPr>
                          </m:ctrlPr>
                        </m:sSubSupPr>
                        <m:e>
                          <m:r>
                            <m:rPr>
                              <m:nor/>
                            </m:rPr>
                            <a:rPr lang="zh-CN" altLang="en-US" i="0">
                              <a:solidFill>
                                <a:srgbClr val="000000"/>
                              </a:solidFill>
                              <a:latin typeface="Cambria Math" panose="02040503050406030204" pitchFamily="18" charset="0"/>
                            </a:rPr>
                            <m:t>O</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m:t>
                          </m:r>
                        </m:sup>
                      </m:sSubSup>
                      <m:r>
                        <m:rPr>
                          <m:nor/>
                        </m:rPr>
                        <a:rPr lang="zh-CN" altLang="en-US" i="0">
                          <a:solidFill>
                            <a:srgbClr val="000000"/>
                          </a:solidFill>
                          <a:latin typeface="Cambria Math" panose="02040503050406030204" pitchFamily="18" charset="0"/>
                        </a:rPr>
                        <m:t>+8</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H</m:t>
                          </m:r>
                        </m:e>
                        <m:sup>
                          <m:r>
                            <a:rPr lang="zh-CN" altLang="en-US" i="1">
                              <a:solidFill>
                                <a:srgbClr val="000000"/>
                              </a:solidFill>
                              <a:latin typeface="Cambria Math" panose="02040503050406030204" pitchFamily="18" charset="0"/>
                            </a:rPr>
                            <m:t>+</m:t>
                          </m:r>
                        </m:sup>
                      </m:sSup>
                      <m:r>
                        <m:rPr>
                          <m:nor/>
                        </m:rPr>
                        <a:rPr lang="zh-CN" altLang="en-US" i="0">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sup>
                      </m:sSup>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M</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n</m:t>
                          </m:r>
                        </m:e>
                        <m:sup>
                          <m:r>
                            <a:rPr lang="zh-CN" altLang="en-US" i="1">
                              <a:solidFill>
                                <a:srgbClr val="000000"/>
                              </a:solidFill>
                              <a:latin typeface="Cambria Math" panose="02040503050406030204" pitchFamily="18" charset="0"/>
                            </a:rPr>
                            <m:t>2+</m:t>
                          </m:r>
                        </m:sup>
                      </m:sSup>
                      <m:r>
                        <m:rPr>
                          <m:nor/>
                        </m:rPr>
                        <a:rPr lang="zh-CN" altLang="en-US" i="0">
                          <a:solidFill>
                            <a:srgbClr val="000000"/>
                          </a:solidFill>
                          <a:latin typeface="Cambria Math" panose="02040503050406030204" pitchFamily="18" charset="0"/>
                        </a:rPr>
                        <m:t>+4</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r>
                        <m:rPr>
                          <m:sty m:val="p"/>
                        </m:rPr>
                        <a:rPr lang="zh-CN" altLang="en-US" i="0">
                          <a:solidFill>
                            <a:srgbClr val="000000"/>
                          </a:solidFill>
                          <a:latin typeface="Cambria Math" panose="02040503050406030204" pitchFamily="18" charset="0"/>
                        </a:rPr>
                        <m:t>O</m:t>
                      </m:r>
                    </m:oMath>
                  </m:oMathPara>
                </a14:m>
                <a:endParaRPr lang="zh-CN" altLang="en-US" dirty="0"/>
              </a:p>
            </p:txBody>
          </p:sp>
        </mc:Choice>
        <mc:Fallback xmlns="">
          <p:sp>
            <p:nvSpPr>
              <p:cNvPr id="2" name="对象 1"/>
              <p:cNvSpPr txBox="1">
                <a:spLocks noRot="1" noChangeAspect="1" noMove="1" noResize="1" noEditPoints="1" noAdjustHandles="1" noChangeArrowheads="1" noChangeShapeType="1" noTextEdit="1"/>
              </p:cNvSpPr>
              <p:nvPr/>
            </p:nvSpPr>
            <p:spPr bwMode="auto">
              <a:xfrm>
                <a:off x="3551239" y="3487719"/>
                <a:ext cx="3078956" cy="407194"/>
              </a:xfrm>
              <a:prstGeom prst="rect">
                <a:avLst/>
              </a:prstGeom>
              <a:blipFill>
                <a:blip r:embed="rId4"/>
                <a:stretch>
                  <a:fillRect r="-178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对象 2"/>
              <p:cNvSpPr txBox="1"/>
              <p:nvPr/>
            </p:nvSpPr>
            <p:spPr bwMode="auto">
              <a:xfrm>
                <a:off x="3582194" y="3996115"/>
                <a:ext cx="2330054" cy="407194"/>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O</m:t>
                          </m:r>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e</m:t>
                          </m:r>
                        </m:e>
                        <m:sup>
                          <m:r>
                            <a:rPr lang="zh-CN" altLang="en-US" i="1">
                              <a:solidFill>
                                <a:srgbClr val="000000"/>
                              </a:solidFill>
                              <a:latin typeface="Cambria Math" panose="02040503050406030204" pitchFamily="18" charset="0"/>
                            </a:rPr>
                            <m:t>−</m:t>
                          </m:r>
                        </m:sup>
                      </m:sSup>
                      <m:r>
                        <m:rPr>
                          <m:nor/>
                        </m:rPr>
                        <a:rPr lang="zh-CN" altLang="en-US" i="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O</m:t>
                          </m:r>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H</m:t>
                          </m:r>
                        </m:e>
                        <m:sup>
                          <m:r>
                            <a:rPr lang="zh-CN" altLang="en-US" i="1">
                              <a:solidFill>
                                <a:srgbClr val="000000"/>
                              </a:solidFill>
                              <a:latin typeface="Cambria Math" panose="02040503050406030204" pitchFamily="18" charset="0"/>
                            </a:rPr>
                            <m:t>+</m:t>
                          </m:r>
                        </m:sup>
                      </m:sSup>
                    </m:oMath>
                  </m:oMathPara>
                </a14:m>
                <a:endParaRPr lang="zh-CN" altLang="en-US"/>
              </a:p>
            </p:txBody>
          </p:sp>
        </mc:Choice>
        <mc:Fallback xmlns="">
          <p:sp>
            <p:nvSpPr>
              <p:cNvPr id="3" name="对象 2"/>
              <p:cNvSpPr txBox="1">
                <a:spLocks noRot="1" noChangeAspect="1" noMove="1" noResize="1" noEditPoints="1" noAdjustHandles="1" noChangeArrowheads="1" noChangeShapeType="1" noTextEdit="1"/>
              </p:cNvSpPr>
              <p:nvPr/>
            </p:nvSpPr>
            <p:spPr bwMode="auto">
              <a:xfrm>
                <a:off x="3582194" y="3996115"/>
                <a:ext cx="2330054" cy="407194"/>
              </a:xfrm>
              <a:prstGeom prst="rect">
                <a:avLst/>
              </a:prstGeom>
              <a:blipFill>
                <a:blip r:embed="rId5"/>
                <a:stretch>
                  <a:fillRect/>
                </a:stretch>
              </a:blipFill>
              <a:ln>
                <a:noFill/>
              </a:ln>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2804210120"/>
              </p:ext>
            </p:extLst>
          </p:nvPr>
        </p:nvGraphicFramePr>
        <p:xfrm>
          <a:off x="2036764" y="5204497"/>
          <a:ext cx="4404122" cy="407194"/>
        </p:xfrm>
        <a:graphic>
          <a:graphicData uri="http://schemas.openxmlformats.org/presentationml/2006/ole">
            <mc:AlternateContent xmlns:mc="http://schemas.openxmlformats.org/markup-compatibility/2006">
              <mc:Choice xmlns:v="urn:schemas-microsoft-com:vml" Requires="v">
                <p:oleObj spid="_x0000_s2350" name="Equation" r:id="rId6" imgW="3505200" imgH="279400" progId="Equation.DSMT4">
                  <p:embed/>
                </p:oleObj>
              </mc:Choice>
              <mc:Fallback>
                <p:oleObj name="Equation" r:id="rId6" imgW="3505200" imgH="279400" progId="Equation.DSMT4">
                  <p:embed/>
                  <p:pic>
                    <p:nvPicPr>
                      <p:cNvPr id="4"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764" y="5204497"/>
                        <a:ext cx="4404122" cy="40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文本框 11">
            <a:extLst>
              <a:ext uri="{FF2B5EF4-FFF2-40B4-BE49-F238E27FC236}">
                <a16:creationId xmlns:a16="http://schemas.microsoft.com/office/drawing/2014/main" id="{87A84447-6F3C-4CA8-96E4-7971178516EB}"/>
              </a:ext>
            </a:extLst>
          </p:cNvPr>
          <p:cNvSpPr txBox="1"/>
          <p:nvPr/>
        </p:nvSpPr>
        <p:spPr>
          <a:xfrm>
            <a:off x="1209280" y="3390219"/>
            <a:ext cx="2372914" cy="1000467"/>
          </a:xfrm>
          <a:prstGeom prst="rect">
            <a:avLst/>
          </a:prstGeom>
          <a:noFill/>
        </p:spPr>
        <p:txBody>
          <a:bodyPr wrap="square">
            <a:spAutoFit/>
          </a:bodyPr>
          <a:lstStyle/>
          <a:p>
            <a:pPr fontAlgn="base">
              <a:lnSpc>
                <a:spcPct val="150000"/>
              </a:lnSpc>
              <a:spcBef>
                <a:spcPct val="0"/>
              </a:spcBef>
              <a:spcAft>
                <a:spcPct val="0"/>
              </a:spcAft>
            </a:pPr>
            <a:r>
              <a:rPr kumimoji="1" lang="zh-CN" altLang="en-US" sz="2100" b="1" dirty="0">
                <a:solidFill>
                  <a:srgbClr val="000000"/>
                </a:solidFill>
                <a:latin typeface="Times New Roman" pitchFamily="18" charset="0"/>
                <a:ea typeface="宋体" pitchFamily="2" charset="-122"/>
                <a:sym typeface="Monotype Sorts" pitchFamily="2" charset="2"/>
              </a:rPr>
              <a:t>还原半反应：</a:t>
            </a:r>
            <a:endParaRPr kumimoji="1" lang="en-US" altLang="zh-CN" sz="2100" b="1" dirty="0">
              <a:solidFill>
                <a:srgbClr val="000000"/>
              </a:solidFill>
              <a:latin typeface="Times New Roman" pitchFamily="18" charset="0"/>
              <a:ea typeface="宋体" pitchFamily="2" charset="-122"/>
              <a:sym typeface="Monotype Sorts" pitchFamily="2" charset="2"/>
            </a:endParaRPr>
          </a:p>
          <a:p>
            <a:pPr fontAlgn="base">
              <a:lnSpc>
                <a:spcPct val="150000"/>
              </a:lnSpc>
              <a:spcBef>
                <a:spcPct val="0"/>
              </a:spcBef>
              <a:spcAft>
                <a:spcPct val="0"/>
              </a:spcAft>
            </a:pPr>
            <a:r>
              <a:rPr kumimoji="1" lang="zh-CN" altLang="en-US" sz="2100" b="1" dirty="0">
                <a:solidFill>
                  <a:srgbClr val="000000"/>
                </a:solidFill>
                <a:latin typeface="Times New Roman" pitchFamily="18" charset="0"/>
                <a:ea typeface="宋体" pitchFamily="2" charset="-122"/>
                <a:sym typeface="Monotype Sorts" pitchFamily="2" charset="2"/>
              </a:rPr>
              <a:t>氧化半反应：</a:t>
            </a:r>
            <a:endParaRPr kumimoji="1" lang="en-US" altLang="zh-CN" sz="2100" b="1" dirty="0">
              <a:solidFill>
                <a:srgbClr val="000000"/>
              </a:solidFill>
              <a:latin typeface="Times New Roman" pitchFamily="18" charset="0"/>
              <a:ea typeface="宋体" pitchFamily="2" charset="-122"/>
              <a:sym typeface="Monotype Sorts" pitchFamily="2" charset="2"/>
            </a:endParaRPr>
          </a:p>
        </p:txBody>
      </p:sp>
      <p:sp>
        <p:nvSpPr>
          <p:cNvPr id="14" name="文本框 13">
            <a:extLst>
              <a:ext uri="{FF2B5EF4-FFF2-40B4-BE49-F238E27FC236}">
                <a16:creationId xmlns:a16="http://schemas.microsoft.com/office/drawing/2014/main" id="{1676AD63-1EC7-4163-8847-7DA5398121F8}"/>
              </a:ext>
            </a:extLst>
          </p:cNvPr>
          <p:cNvSpPr txBox="1"/>
          <p:nvPr/>
        </p:nvSpPr>
        <p:spPr>
          <a:xfrm>
            <a:off x="1104637" y="4539732"/>
            <a:ext cx="4572000" cy="515719"/>
          </a:xfrm>
          <a:prstGeom prst="rect">
            <a:avLst/>
          </a:prstGeom>
          <a:noFill/>
        </p:spPr>
        <p:txBody>
          <a:bodyPr wrap="square">
            <a:spAutoFit/>
          </a:bodyPr>
          <a:lstStyle/>
          <a:p>
            <a:pPr fontAlgn="base">
              <a:lnSpc>
                <a:spcPct val="150000"/>
              </a:lnSpc>
              <a:spcBef>
                <a:spcPct val="0"/>
              </a:spcBef>
              <a:spcAft>
                <a:spcPct val="0"/>
              </a:spcAft>
            </a:pPr>
            <a:r>
              <a:rPr kumimoji="1" lang="zh-CN" altLang="en-US" sz="2100" b="1" dirty="0">
                <a:solidFill>
                  <a:srgbClr val="000000"/>
                </a:solidFill>
                <a:latin typeface="Times New Roman" pitchFamily="18" charset="0"/>
                <a:ea typeface="宋体" pitchFamily="2" charset="-122"/>
              </a:rPr>
              <a:t>按得失电子数相等的原则合并：</a:t>
            </a:r>
          </a:p>
        </p:txBody>
      </p:sp>
      <p:sp>
        <p:nvSpPr>
          <p:cNvPr id="5" name="文本框 4">
            <a:extLst>
              <a:ext uri="{FF2B5EF4-FFF2-40B4-BE49-F238E27FC236}">
                <a16:creationId xmlns:a16="http://schemas.microsoft.com/office/drawing/2014/main" id="{FF8627D8-28D9-485A-9664-61E8A8A03353}"/>
              </a:ext>
            </a:extLst>
          </p:cNvPr>
          <p:cNvSpPr txBox="1"/>
          <p:nvPr/>
        </p:nvSpPr>
        <p:spPr>
          <a:xfrm>
            <a:off x="5090717" y="5777354"/>
            <a:ext cx="3416320" cy="369332"/>
          </a:xfrm>
          <a:prstGeom prst="rect">
            <a:avLst/>
          </a:prstGeom>
          <a:noFill/>
        </p:spPr>
        <p:txBody>
          <a:bodyPr wrap="none" rtlCol="0">
            <a:spAutoFit/>
          </a:bodyPr>
          <a:lstStyle/>
          <a:p>
            <a:r>
              <a:rPr lang="zh-CN" altLang="en-US" dirty="0"/>
              <a:t>离子形式，不参与反应的不用写</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1759746" y="178712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endParaRPr kumimoji="1" lang="zh-CN" altLang="en-US" sz="1800" b="0">
              <a:solidFill>
                <a:srgbClr val="000000"/>
              </a:solidFill>
              <a:ea typeface="宋体" pitchFamily="2" charset="-122"/>
            </a:endParaRPr>
          </a:p>
        </p:txBody>
      </p:sp>
      <p:sp>
        <p:nvSpPr>
          <p:cNvPr id="17411" name="Text Box 22"/>
          <p:cNvSpPr txBox="1">
            <a:spLocks noChangeArrowheads="1"/>
          </p:cNvSpPr>
          <p:nvPr/>
        </p:nvSpPr>
        <p:spPr bwMode="auto">
          <a:xfrm>
            <a:off x="798991" y="1828802"/>
            <a:ext cx="7865616" cy="162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200000"/>
              </a:lnSpc>
              <a:spcBef>
                <a:spcPct val="0"/>
              </a:spcBef>
              <a:spcAft>
                <a:spcPct val="0"/>
              </a:spcAft>
            </a:pPr>
            <a:r>
              <a:rPr kumimoji="1" lang="zh-CN" altLang="en-US" sz="2700" dirty="0">
                <a:ea typeface="宋体" pitchFamily="2" charset="-122"/>
              </a:rPr>
              <a:t>酸性介质中配平的半反应方程式里不应出现</a:t>
            </a:r>
            <a:r>
              <a:rPr kumimoji="1" lang="en-US" altLang="zh-CN" sz="2700" dirty="0">
                <a:ea typeface="宋体" pitchFamily="2" charset="-122"/>
              </a:rPr>
              <a:t>OH </a:t>
            </a:r>
            <a:r>
              <a:rPr kumimoji="1" lang="en-US" altLang="zh-CN" sz="2700" baseline="30000" dirty="0">
                <a:ea typeface="宋体" pitchFamily="2" charset="-122"/>
              </a:rPr>
              <a:t>–</a:t>
            </a:r>
            <a:r>
              <a:rPr kumimoji="1" lang="zh-CN" altLang="en-US" sz="2700" dirty="0">
                <a:ea typeface="宋体" pitchFamily="2" charset="-122"/>
              </a:rPr>
              <a:t>；</a:t>
            </a:r>
            <a:endParaRPr kumimoji="1" lang="en-US" altLang="zh-CN" sz="2700" dirty="0">
              <a:ea typeface="宋体" pitchFamily="2" charset="-122"/>
            </a:endParaRPr>
          </a:p>
          <a:p>
            <a:pPr fontAlgn="base">
              <a:lnSpc>
                <a:spcPct val="200000"/>
              </a:lnSpc>
              <a:spcBef>
                <a:spcPct val="0"/>
              </a:spcBef>
              <a:spcAft>
                <a:spcPct val="0"/>
              </a:spcAft>
            </a:pPr>
            <a:r>
              <a:rPr kumimoji="1" lang="zh-CN" altLang="en-US" sz="2700" dirty="0">
                <a:ea typeface="宋体" pitchFamily="2" charset="-122"/>
              </a:rPr>
              <a:t>碱性介质中配平的半反应方程式里不应出现</a:t>
            </a:r>
            <a:r>
              <a:rPr kumimoji="1" lang="en-US" altLang="zh-CN" sz="2700" dirty="0">
                <a:ea typeface="宋体" pitchFamily="2" charset="-122"/>
              </a:rPr>
              <a:t>H</a:t>
            </a:r>
            <a:r>
              <a:rPr kumimoji="1" lang="en-US" altLang="zh-CN" sz="2700" baseline="30000" dirty="0">
                <a:ea typeface="宋体" pitchFamily="2" charset="-122"/>
              </a:rPr>
              <a:t>+</a:t>
            </a:r>
            <a:r>
              <a:rPr kumimoji="1" lang="zh-CN" altLang="en-US" sz="2700" dirty="0">
                <a:ea typeface="宋体" pitchFamily="2" charset="-122"/>
              </a:rPr>
              <a:t>。</a:t>
            </a:r>
          </a:p>
        </p:txBody>
      </p:sp>
      <p:sp>
        <p:nvSpPr>
          <p:cNvPr id="17412" name="Text Box 3"/>
          <p:cNvSpPr txBox="1">
            <a:spLocks noChangeArrowheads="1"/>
          </p:cNvSpPr>
          <p:nvPr/>
        </p:nvSpPr>
        <p:spPr bwMode="auto">
          <a:xfrm>
            <a:off x="1092995" y="541077"/>
            <a:ext cx="660320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9.2 </a:t>
            </a:r>
            <a:r>
              <a:rPr kumimoji="1" lang="zh-CN" altLang="en-US" sz="2700" dirty="0">
                <a:solidFill>
                  <a:srgbClr val="000000"/>
                </a:solidFill>
                <a:ea typeface="宋体" pitchFamily="2" charset="-122"/>
              </a:rPr>
              <a:t>氧化还原方程式的配平</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离子电子法</a:t>
            </a:r>
            <a:endParaRPr kumimoji="1" lang="en-US" altLang="zh-CN" sz="1500" b="0" dirty="0">
              <a:solidFill>
                <a:srgbClr val="000000"/>
              </a:solidFill>
              <a:ea typeface="宋体" pitchFamily="2" charset="-122"/>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AF23BA-29DE-4EFC-BB37-6520A833FD56}"/>
              </a:ext>
            </a:extLst>
          </p:cNvPr>
          <p:cNvSpPr txBox="1"/>
          <p:nvPr/>
        </p:nvSpPr>
        <p:spPr>
          <a:xfrm>
            <a:off x="745727" y="577048"/>
            <a:ext cx="4358886" cy="507831"/>
          </a:xfrm>
          <a:prstGeom prst="rect">
            <a:avLst/>
          </a:prstGeom>
          <a:noFill/>
        </p:spPr>
        <p:txBody>
          <a:bodyPr wrap="none" rtlCol="0">
            <a:spAutoFit/>
          </a:bodyPr>
          <a:lstStyle/>
          <a:p>
            <a:r>
              <a:rPr kumimoji="1" lang="zh-CN" altLang="en-US" sz="2700" b="1" dirty="0">
                <a:latin typeface="Times New Roman" pitchFamily="18" charset="0"/>
                <a:ea typeface="宋体" pitchFamily="2" charset="-122"/>
                <a:sym typeface="Monotype Sorts" pitchFamily="2" charset="2"/>
              </a:rPr>
              <a:t>小结：</a:t>
            </a:r>
            <a:r>
              <a:rPr kumimoji="1" lang="zh-CN" altLang="en-US" sz="2700" b="1" dirty="0">
                <a:solidFill>
                  <a:srgbClr val="000000"/>
                </a:solidFill>
                <a:latin typeface="Times New Roman" pitchFamily="18" charset="0"/>
                <a:ea typeface="宋体" pitchFamily="2" charset="-122"/>
                <a:sym typeface="Monotype Sorts" pitchFamily="2" charset="2"/>
              </a:rPr>
              <a:t>氧化还原方程式配平</a:t>
            </a:r>
          </a:p>
        </p:txBody>
      </p:sp>
      <p:sp>
        <p:nvSpPr>
          <p:cNvPr id="3" name="文本框 2">
            <a:extLst>
              <a:ext uri="{FF2B5EF4-FFF2-40B4-BE49-F238E27FC236}">
                <a16:creationId xmlns:a16="http://schemas.microsoft.com/office/drawing/2014/main" id="{A6D841F0-DC7C-481F-9390-B4DEDA047E36}"/>
              </a:ext>
            </a:extLst>
          </p:cNvPr>
          <p:cNvSpPr txBox="1"/>
          <p:nvPr/>
        </p:nvSpPr>
        <p:spPr>
          <a:xfrm>
            <a:off x="603685" y="1686758"/>
            <a:ext cx="7806945" cy="2862322"/>
          </a:xfrm>
          <a:prstGeom prst="rect">
            <a:avLst/>
          </a:prstGeom>
          <a:noFill/>
        </p:spPr>
        <p:txBody>
          <a:bodyPr wrap="none" rtlCol="0">
            <a:spAutoFit/>
          </a:bodyPr>
          <a:lstStyle/>
          <a:p>
            <a:r>
              <a:rPr lang="zh-CN" altLang="en-US" b="1" dirty="0"/>
              <a:t>总则：</a:t>
            </a:r>
            <a:r>
              <a:rPr lang="zh-CN" altLang="en-US" dirty="0"/>
              <a:t>得失电子数相等（电子守恒原则），物质的量守恒（原子个数守恒）</a:t>
            </a:r>
            <a:endParaRPr lang="en-US" altLang="zh-CN" dirty="0"/>
          </a:p>
          <a:p>
            <a:endParaRPr lang="en-US" altLang="zh-CN" dirty="0"/>
          </a:p>
          <a:p>
            <a:endParaRPr lang="en-US" altLang="zh-CN" b="1" dirty="0"/>
          </a:p>
          <a:p>
            <a:r>
              <a:rPr lang="zh-CN" altLang="en-US" b="1" dirty="0"/>
              <a:t>氧化数配平：</a:t>
            </a:r>
            <a:r>
              <a:rPr lang="zh-CN" altLang="en-US" dirty="0"/>
              <a:t>氧化数升高降低总数相等（适用于所有氧化还原配平）</a:t>
            </a:r>
            <a:endParaRPr lang="en-US" altLang="zh-CN" dirty="0"/>
          </a:p>
          <a:p>
            <a:endParaRPr lang="en-US" altLang="zh-CN" dirty="0"/>
          </a:p>
          <a:p>
            <a:endParaRPr lang="en-US" altLang="zh-CN" b="1" dirty="0"/>
          </a:p>
          <a:p>
            <a:r>
              <a:rPr lang="zh-CN" altLang="en-US" b="1" dirty="0"/>
              <a:t>离子电子法：</a:t>
            </a:r>
            <a:r>
              <a:rPr lang="zh-CN" altLang="en-US" dirty="0"/>
              <a:t>电子得失相等，仅适用于溶液体系。</a:t>
            </a:r>
            <a:endParaRPr lang="en-US" altLang="zh-CN" dirty="0"/>
          </a:p>
          <a:p>
            <a:r>
              <a:rPr lang="zh-CN" altLang="en-US" dirty="0"/>
              <a:t>                 离子形式，半反应，省略不反应离子；</a:t>
            </a:r>
            <a:endParaRPr lang="en-US" altLang="zh-CN" dirty="0"/>
          </a:p>
          <a:p>
            <a:r>
              <a:rPr lang="en-US" altLang="zh-CN" dirty="0"/>
              <a:t>                 </a:t>
            </a:r>
            <a:r>
              <a:rPr lang="zh-CN" altLang="en-US" dirty="0"/>
              <a:t>为学习电化学、原电池做铺垫</a:t>
            </a:r>
            <a:endParaRPr lang="en-US" altLang="zh-CN" dirty="0"/>
          </a:p>
          <a:p>
            <a:endParaRPr lang="zh-CN" altLang="en-US" dirty="0"/>
          </a:p>
        </p:txBody>
      </p:sp>
    </p:spTree>
    <p:extLst>
      <p:ext uri="{BB962C8B-B14F-4D97-AF65-F5344CB8AC3E}">
        <p14:creationId xmlns:p14="http://schemas.microsoft.com/office/powerpoint/2010/main" val="74659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idx="1"/>
          </p:nvPr>
        </p:nvSpPr>
        <p:spPr>
          <a:xfrm>
            <a:off x="1281643" y="1670307"/>
            <a:ext cx="6172200" cy="3826669"/>
          </a:xfrm>
        </p:spPr>
        <p:txBody>
          <a:bodyPr/>
          <a:lstStyle/>
          <a:p>
            <a:pPr eaLnBrk="1" hangingPunct="1">
              <a:lnSpc>
                <a:spcPct val="150000"/>
              </a:lnSpc>
              <a:buFontTx/>
              <a:buNone/>
            </a:pPr>
            <a:r>
              <a:rPr lang="en-US" altLang="zh-CN" sz="2400" b="1" dirty="0">
                <a:solidFill>
                  <a:srgbClr val="0000FF"/>
                </a:solidFill>
              </a:rPr>
              <a:t>1. </a:t>
            </a:r>
            <a:r>
              <a:rPr lang="zh-CN" altLang="en-US" sz="2400" b="1" dirty="0">
                <a:solidFill>
                  <a:srgbClr val="0000FF"/>
                </a:solidFill>
              </a:rPr>
              <a:t>原电池</a:t>
            </a:r>
          </a:p>
          <a:p>
            <a:pPr eaLnBrk="1" hangingPunct="1">
              <a:lnSpc>
                <a:spcPct val="150000"/>
              </a:lnSpc>
              <a:buFontTx/>
              <a:buNone/>
            </a:pPr>
            <a:r>
              <a:rPr lang="en-US" altLang="zh-CN" sz="2400" b="1" dirty="0">
                <a:solidFill>
                  <a:srgbClr val="0000FF"/>
                </a:solidFill>
              </a:rPr>
              <a:t>2. </a:t>
            </a:r>
            <a:r>
              <a:rPr lang="zh-CN" altLang="en-US" sz="2400" b="1" dirty="0">
                <a:solidFill>
                  <a:srgbClr val="0000FF"/>
                </a:solidFill>
              </a:rPr>
              <a:t>电极电势</a:t>
            </a:r>
          </a:p>
          <a:p>
            <a:pPr eaLnBrk="1" hangingPunct="1">
              <a:lnSpc>
                <a:spcPct val="150000"/>
              </a:lnSpc>
              <a:buFontTx/>
              <a:buNone/>
            </a:pPr>
            <a:r>
              <a:rPr lang="en-US" altLang="zh-CN" sz="2400" b="1" dirty="0">
                <a:solidFill>
                  <a:srgbClr val="0000FF"/>
                </a:solidFill>
              </a:rPr>
              <a:t>3. </a:t>
            </a:r>
            <a:r>
              <a:rPr lang="zh-CN" altLang="en-US" sz="2400" b="1" dirty="0">
                <a:solidFill>
                  <a:srgbClr val="0000FF"/>
                </a:solidFill>
              </a:rPr>
              <a:t>标准电极电势</a:t>
            </a:r>
          </a:p>
          <a:p>
            <a:pPr eaLnBrk="1" hangingPunct="1">
              <a:lnSpc>
                <a:spcPct val="150000"/>
              </a:lnSpc>
              <a:buFontTx/>
              <a:buNone/>
            </a:pPr>
            <a:r>
              <a:rPr lang="en-US" altLang="zh-CN" sz="2400" b="1" dirty="0">
                <a:solidFill>
                  <a:srgbClr val="0000FF"/>
                </a:solidFill>
              </a:rPr>
              <a:t>4. </a:t>
            </a:r>
            <a:r>
              <a:rPr lang="zh-CN" altLang="en-US" sz="2400" b="1" dirty="0">
                <a:solidFill>
                  <a:srgbClr val="0000FF"/>
                </a:solidFill>
              </a:rPr>
              <a:t>电池电动势和化学反应</a:t>
            </a:r>
            <a:r>
              <a:rPr lang="en-US" altLang="zh-CN" sz="2400" b="1" dirty="0">
                <a:solidFill>
                  <a:srgbClr val="0000FF"/>
                </a:solidFill>
              </a:rPr>
              <a:t>Gibbs</a:t>
            </a:r>
            <a:r>
              <a:rPr lang="zh-CN" altLang="en-US" sz="2400" b="1" dirty="0">
                <a:solidFill>
                  <a:srgbClr val="0000FF"/>
                </a:solidFill>
              </a:rPr>
              <a:t>自由能的关系</a:t>
            </a:r>
          </a:p>
          <a:p>
            <a:pPr eaLnBrk="1" hangingPunct="1">
              <a:lnSpc>
                <a:spcPct val="150000"/>
              </a:lnSpc>
              <a:buFontTx/>
              <a:buNone/>
            </a:pPr>
            <a:r>
              <a:rPr lang="en-US" altLang="zh-CN" sz="2400" b="1" dirty="0">
                <a:solidFill>
                  <a:srgbClr val="0000FF"/>
                </a:solidFill>
              </a:rPr>
              <a:t>5. </a:t>
            </a:r>
            <a:r>
              <a:rPr lang="zh-CN" altLang="en-US" sz="2400" b="1" dirty="0">
                <a:solidFill>
                  <a:srgbClr val="0000FF"/>
                </a:solidFill>
              </a:rPr>
              <a:t>原电池反应的标准平衡常数</a:t>
            </a:r>
          </a:p>
        </p:txBody>
      </p:sp>
      <p:sp>
        <p:nvSpPr>
          <p:cNvPr id="19459" name="Text Box 3"/>
          <p:cNvSpPr txBox="1">
            <a:spLocks noChangeArrowheads="1"/>
          </p:cNvSpPr>
          <p:nvPr/>
        </p:nvSpPr>
        <p:spPr bwMode="auto">
          <a:xfrm>
            <a:off x="1281643" y="527476"/>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 </a:t>
            </a:r>
            <a:r>
              <a:rPr kumimoji="1" lang="zh-CN" altLang="en-US" sz="2700" dirty="0">
                <a:solidFill>
                  <a:srgbClr val="000000"/>
                </a:solidFill>
                <a:ea typeface="宋体" pitchFamily="2" charset="-122"/>
              </a:rPr>
              <a:t>原电池和电极电势</a:t>
            </a:r>
            <a:endParaRPr kumimoji="1" lang="en-US" altLang="zh-CN" sz="1500" b="0" dirty="0">
              <a:solidFill>
                <a:srgbClr val="000000"/>
              </a:solidFill>
              <a:ea typeface="宋体" pitchFamily="2" charset="-122"/>
            </a:endParaRPr>
          </a:p>
        </p:txBody>
      </p:sp>
      <p:sp>
        <p:nvSpPr>
          <p:cNvPr id="2" name="矩形: 圆角 1">
            <a:extLst>
              <a:ext uri="{FF2B5EF4-FFF2-40B4-BE49-F238E27FC236}">
                <a16:creationId xmlns:a16="http://schemas.microsoft.com/office/drawing/2014/main" id="{699002F7-CBFB-483A-8822-8167DE09395A}"/>
              </a:ext>
            </a:extLst>
          </p:cNvPr>
          <p:cNvSpPr/>
          <p:nvPr/>
        </p:nvSpPr>
        <p:spPr bwMode="auto">
          <a:xfrm>
            <a:off x="1111354" y="3429000"/>
            <a:ext cx="6512778" cy="1476000"/>
          </a:xfrm>
          <a:prstGeom prst="roundRect">
            <a:avLst/>
          </a:prstGeom>
          <a:solidFill>
            <a:srgbClr val="CCECFF">
              <a:alpha val="92000"/>
            </a:srgbClr>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3" name="文本框 2">
            <a:extLst>
              <a:ext uri="{FF2B5EF4-FFF2-40B4-BE49-F238E27FC236}">
                <a16:creationId xmlns:a16="http://schemas.microsoft.com/office/drawing/2014/main" id="{E40BCE30-9960-416E-A4B5-A19EC805F2E4}"/>
              </a:ext>
            </a:extLst>
          </p:cNvPr>
          <p:cNvSpPr txBox="1"/>
          <p:nvPr/>
        </p:nvSpPr>
        <p:spPr>
          <a:xfrm>
            <a:off x="4038600" y="1860034"/>
            <a:ext cx="2723823" cy="369332"/>
          </a:xfrm>
          <a:prstGeom prst="rect">
            <a:avLst/>
          </a:prstGeom>
          <a:noFill/>
        </p:spPr>
        <p:txBody>
          <a:bodyPr wrap="none" rtlCol="0">
            <a:spAutoFit/>
          </a:bodyPr>
          <a:lstStyle/>
          <a:p>
            <a:r>
              <a:rPr lang="zh-CN" altLang="en-US" dirty="0"/>
              <a:t>化学能转变为电能的装置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
          <p:cNvSpPr txBox="1">
            <a:spLocks noChangeArrowheads="1"/>
          </p:cNvSpPr>
          <p:nvPr/>
        </p:nvSpPr>
        <p:spPr bwMode="auto">
          <a:xfrm>
            <a:off x="950385" y="498611"/>
            <a:ext cx="58578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7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sym typeface="Monotype Sorts" pitchFamily="2" charset="2"/>
              </a:rPr>
              <a:t>电池的历史</a:t>
            </a:r>
            <a:endParaRPr kumimoji="1" lang="en-US" altLang="zh-CN" sz="15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sym typeface="Monotype Sorts" pitchFamily="2" charset="2"/>
            </a:endParaRPr>
          </a:p>
        </p:txBody>
      </p:sp>
      <p:pic>
        <p:nvPicPr>
          <p:cNvPr id="820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44" y="3564863"/>
            <a:ext cx="2318060" cy="2120003"/>
          </a:xfrm>
          <a:prstGeom prst="rect">
            <a:avLst/>
          </a:prstGeom>
          <a:noFill/>
          <a:ln>
            <a:noFill/>
          </a:ln>
          <a:effectLst/>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12588" y="5652627"/>
            <a:ext cx="2712493" cy="55399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2019</a:t>
            </a:r>
            <a:r>
              <a:rPr kumimoji="0" lang="zh-CN" altLang="en-US"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年诺贝尔化学奖在锂离子电池研发领域做出杰出的贡献</a:t>
            </a:r>
            <a:endParaRPr kumimoji="0" lang="zh-CN" altLang="en-US" sz="1500" b="1"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endParaRPr>
          </a:p>
        </p:txBody>
      </p:sp>
      <p:pic>
        <p:nvPicPr>
          <p:cNvPr id="820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43" y="1376780"/>
            <a:ext cx="2841712" cy="1619594"/>
          </a:xfrm>
          <a:prstGeom prst="rect">
            <a:avLst/>
          </a:prstGeom>
          <a:noFill/>
          <a:ln>
            <a:noFill/>
          </a:ln>
          <a:effectLst/>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48143" y="2976606"/>
            <a:ext cx="2576938" cy="55399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巴格达电池：公元前</a:t>
            </a:r>
            <a:r>
              <a:rPr kumimoji="0" lang="en-US" altLang="zh-CN"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248</a:t>
            </a:r>
            <a:r>
              <a:rPr kumimoji="0" lang="zh-CN" altLang="en-US"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年到</a:t>
            </a:r>
            <a:r>
              <a:rPr kumimoji="0" lang="en-US" altLang="zh-CN"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246</a:t>
            </a:r>
            <a:r>
              <a:rPr kumimoji="0" lang="zh-CN" altLang="en-US" sz="1500" b="0"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rPr>
              <a:t>年之间的两河文明时期</a:t>
            </a:r>
            <a:endParaRPr kumimoji="0" lang="zh-CN" altLang="en-US" sz="1500" b="1" i="0" u="none" strike="noStrike" kern="1200" cap="none" spc="0" normalizeH="0" baseline="0" noProof="0" dirty="0">
              <a:ln>
                <a:noFill/>
              </a:ln>
              <a:solidFill>
                <a:srgbClr val="FF0000"/>
              </a:solidFill>
              <a:effectLst/>
              <a:uLnTx/>
              <a:uFillTx/>
              <a:latin typeface="Times New Roman" pitchFamily="18" charset="0"/>
              <a:ea typeface="黑体" pitchFamily="49" charset="-122"/>
              <a:cs typeface="+mn-cs"/>
              <a:sym typeface="Monotype Sorts" pitchFamily="2" charset="2"/>
            </a:endParaRPr>
          </a:p>
        </p:txBody>
      </p:sp>
      <p:sp>
        <p:nvSpPr>
          <p:cNvPr id="7" name="文本框 6">
            <a:extLst>
              <a:ext uri="{FF2B5EF4-FFF2-40B4-BE49-F238E27FC236}">
                <a16:creationId xmlns:a16="http://schemas.microsoft.com/office/drawing/2014/main" id="{248015FB-FB67-4780-A441-F602B4F6F3A2}"/>
              </a:ext>
            </a:extLst>
          </p:cNvPr>
          <p:cNvSpPr txBox="1"/>
          <p:nvPr/>
        </p:nvSpPr>
        <p:spPr>
          <a:xfrm>
            <a:off x="5514035" y="556752"/>
            <a:ext cx="2954655" cy="646331"/>
          </a:xfrm>
          <a:prstGeom prst="rect">
            <a:avLst/>
          </a:prstGeom>
          <a:noFill/>
        </p:spPr>
        <p:txBody>
          <a:bodyPr wrap="none" rtlCol="0">
            <a:spAutoFit/>
          </a:bodyPr>
          <a:lstStyle/>
          <a:p>
            <a:r>
              <a:rPr lang="zh-CN" altLang="en-US" dirty="0"/>
              <a:t>能量密度高的小型储能装置</a:t>
            </a:r>
            <a:endParaRPr lang="en-US" altLang="zh-CN" dirty="0"/>
          </a:p>
          <a:p>
            <a:r>
              <a:rPr lang="zh-CN" altLang="en-US" dirty="0"/>
              <a:t>化学能转变为电能</a:t>
            </a:r>
          </a:p>
        </p:txBody>
      </p:sp>
      <p:pic>
        <p:nvPicPr>
          <p:cNvPr id="8" name="图片 7">
            <a:extLst>
              <a:ext uri="{FF2B5EF4-FFF2-40B4-BE49-F238E27FC236}">
                <a16:creationId xmlns:a16="http://schemas.microsoft.com/office/drawing/2014/main" id="{A694CBF7-4490-4CD6-AF81-30CBD96C76CF}"/>
              </a:ext>
            </a:extLst>
          </p:cNvPr>
          <p:cNvPicPr>
            <a:picLocks noChangeAspect="1"/>
          </p:cNvPicPr>
          <p:nvPr/>
        </p:nvPicPr>
        <p:blipFill rotWithShape="1">
          <a:blip r:embed="rId5"/>
          <a:srcRect t="30227" b="12579"/>
          <a:stretch/>
        </p:blipFill>
        <p:spPr>
          <a:xfrm>
            <a:off x="5815706" y="1757932"/>
            <a:ext cx="2130798" cy="1218674"/>
          </a:xfrm>
          <a:prstGeom prst="rect">
            <a:avLst/>
          </a:prstGeom>
        </p:spPr>
      </p:pic>
      <p:pic>
        <p:nvPicPr>
          <p:cNvPr id="10" name="图片 9">
            <a:extLst>
              <a:ext uri="{FF2B5EF4-FFF2-40B4-BE49-F238E27FC236}">
                <a16:creationId xmlns:a16="http://schemas.microsoft.com/office/drawing/2014/main" id="{96637B15-5CD2-4E30-816E-220AF5FBA147}"/>
              </a:ext>
            </a:extLst>
          </p:cNvPr>
          <p:cNvPicPr>
            <a:picLocks noChangeAspect="1"/>
          </p:cNvPicPr>
          <p:nvPr/>
        </p:nvPicPr>
        <p:blipFill rotWithShape="1">
          <a:blip r:embed="rId6">
            <a:extLst>
              <a:ext uri="{28A0092B-C50C-407E-A947-70E740481C1C}">
                <a14:useLocalDpi xmlns:a14="http://schemas.microsoft.com/office/drawing/2010/main" val="0"/>
              </a:ext>
            </a:extLst>
          </a:blip>
          <a:srcRect l="26387" t="29092" r="17799" b="15711"/>
          <a:stretch/>
        </p:blipFill>
        <p:spPr>
          <a:xfrm>
            <a:off x="6054003" y="4086303"/>
            <a:ext cx="2968077" cy="2017101"/>
          </a:xfrm>
          <a:prstGeom prst="rect">
            <a:avLst/>
          </a:prstGeom>
        </p:spPr>
      </p:pic>
      <p:pic>
        <p:nvPicPr>
          <p:cNvPr id="11" name="图片 10">
            <a:extLst>
              <a:ext uri="{FF2B5EF4-FFF2-40B4-BE49-F238E27FC236}">
                <a16:creationId xmlns:a16="http://schemas.microsoft.com/office/drawing/2014/main" id="{A2966096-7151-44BD-900D-3E602A65B9A6}"/>
              </a:ext>
            </a:extLst>
          </p:cNvPr>
          <p:cNvPicPr>
            <a:picLocks noChangeAspect="1"/>
          </p:cNvPicPr>
          <p:nvPr/>
        </p:nvPicPr>
        <p:blipFill rotWithShape="1">
          <a:blip r:embed="rId7"/>
          <a:srcRect l="58511" t="7451" r="3997" b="7486"/>
          <a:stretch/>
        </p:blipFill>
        <p:spPr>
          <a:xfrm>
            <a:off x="3598986" y="3141350"/>
            <a:ext cx="2318060" cy="3057171"/>
          </a:xfrm>
          <a:prstGeom prst="rect">
            <a:avLst/>
          </a:prstGeom>
        </p:spPr>
      </p:pic>
    </p:spTree>
    <p:extLst>
      <p:ext uri="{BB962C8B-B14F-4D97-AF65-F5344CB8AC3E}">
        <p14:creationId xmlns:p14="http://schemas.microsoft.com/office/powerpoint/2010/main" val="128908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a:extLst>
              <a:ext uri="{FF2B5EF4-FFF2-40B4-BE49-F238E27FC236}">
                <a16:creationId xmlns:a16="http://schemas.microsoft.com/office/drawing/2014/main" id="{42BD326E-B557-49D8-B6F8-1BA98397B3BA}"/>
              </a:ext>
            </a:extLst>
          </p:cNvPr>
          <p:cNvSpPr txBox="1">
            <a:spLocks noChangeArrowheads="1"/>
          </p:cNvSpPr>
          <p:nvPr/>
        </p:nvSpPr>
        <p:spPr bwMode="auto">
          <a:xfrm>
            <a:off x="1360491" y="1490136"/>
            <a:ext cx="6131719" cy="2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lnSpc>
                <a:spcPct val="150000"/>
              </a:lnSpc>
              <a:spcBef>
                <a:spcPct val="0"/>
              </a:spcBef>
              <a:spcAft>
                <a:spcPct val="0"/>
              </a:spcAft>
            </a:pPr>
            <a:r>
              <a:rPr kumimoji="1" lang="zh-CN" altLang="en-US" sz="2100" dirty="0">
                <a:solidFill>
                  <a:srgbClr val="000000"/>
                </a:solidFill>
                <a:ea typeface="宋体" pitchFamily="2" charset="-122"/>
              </a:rPr>
              <a:t>在</a:t>
            </a:r>
            <a:r>
              <a:rPr kumimoji="1" lang="en-US" altLang="zh-CN" sz="2100" dirty="0">
                <a:solidFill>
                  <a:srgbClr val="000000"/>
                </a:solidFill>
                <a:ea typeface="宋体" pitchFamily="2" charset="-122"/>
              </a:rPr>
              <a:t>CuSO</a:t>
            </a:r>
            <a:r>
              <a:rPr kumimoji="1" lang="en-US" altLang="zh-CN" sz="2100" baseline="-30000" dirty="0">
                <a:solidFill>
                  <a:srgbClr val="000000"/>
                </a:solidFill>
                <a:ea typeface="宋体" pitchFamily="2" charset="-122"/>
              </a:rPr>
              <a:t>4</a:t>
            </a:r>
            <a:r>
              <a:rPr kumimoji="1" lang="zh-CN" altLang="en-US" sz="2100" dirty="0">
                <a:solidFill>
                  <a:srgbClr val="000000"/>
                </a:solidFill>
                <a:ea typeface="宋体" pitchFamily="2" charset="-122"/>
              </a:rPr>
              <a:t>溶液中放入一片</a:t>
            </a:r>
            <a:r>
              <a:rPr kumimoji="1" lang="en-US" altLang="zh-CN" sz="2100" dirty="0">
                <a:solidFill>
                  <a:srgbClr val="000000"/>
                </a:solidFill>
                <a:ea typeface="宋体" pitchFamily="2" charset="-122"/>
              </a:rPr>
              <a:t>Zn</a:t>
            </a:r>
            <a:r>
              <a:rPr kumimoji="1" lang="zh-CN" altLang="en-US" sz="2100" dirty="0">
                <a:solidFill>
                  <a:srgbClr val="000000"/>
                </a:solidFill>
                <a:ea typeface="宋体" pitchFamily="2" charset="-122"/>
              </a:rPr>
              <a:t>片，由于金属</a:t>
            </a:r>
            <a:r>
              <a:rPr kumimoji="1" lang="en-US" altLang="zh-CN" sz="2100" dirty="0">
                <a:solidFill>
                  <a:srgbClr val="000000"/>
                </a:solidFill>
                <a:ea typeface="宋体" pitchFamily="2" charset="-122"/>
              </a:rPr>
              <a:t>Zn</a:t>
            </a:r>
            <a:r>
              <a:rPr kumimoji="1" lang="zh-CN" altLang="en-US" sz="2100" dirty="0">
                <a:solidFill>
                  <a:srgbClr val="000000"/>
                </a:solidFill>
                <a:ea typeface="宋体" pitchFamily="2" charset="-122"/>
              </a:rPr>
              <a:t>比</a:t>
            </a:r>
            <a:r>
              <a:rPr kumimoji="1" lang="en-US" altLang="zh-CN" sz="2100" dirty="0">
                <a:solidFill>
                  <a:srgbClr val="000000"/>
                </a:solidFill>
                <a:ea typeface="宋体" pitchFamily="2" charset="-122"/>
              </a:rPr>
              <a:t>Cu</a:t>
            </a:r>
            <a:r>
              <a:rPr kumimoji="1" lang="zh-CN" altLang="en-US" sz="2100" dirty="0">
                <a:solidFill>
                  <a:srgbClr val="000000"/>
                </a:solidFill>
                <a:ea typeface="宋体" pitchFamily="2" charset="-122"/>
              </a:rPr>
              <a:t>活泼，将发生下列氧化还原反应：</a:t>
            </a:r>
            <a:endParaRPr kumimoji="1" lang="en-US" altLang="zh-CN" sz="2100" dirty="0">
              <a:solidFill>
                <a:srgbClr val="000000"/>
              </a:solidFill>
              <a:ea typeface="宋体" pitchFamily="2" charset="-122"/>
            </a:endParaRPr>
          </a:p>
          <a:p>
            <a:pPr eaLnBrk="0" fontAlgn="t" hangingPunct="0">
              <a:lnSpc>
                <a:spcPct val="150000"/>
              </a:lnSpc>
              <a:spcBef>
                <a:spcPct val="0"/>
              </a:spcBef>
              <a:spcAft>
                <a:spcPct val="0"/>
              </a:spcAft>
            </a:pPr>
            <a:endParaRPr kumimoji="1" lang="en-US" altLang="zh-CN" sz="2100" dirty="0">
              <a:solidFill>
                <a:srgbClr val="000000"/>
              </a:solidFill>
              <a:ea typeface="宋体" pitchFamily="2" charset="-122"/>
            </a:endParaRPr>
          </a:p>
          <a:p>
            <a:pPr eaLnBrk="0" fontAlgn="t" hangingPunct="0">
              <a:lnSpc>
                <a:spcPct val="150000"/>
              </a:lnSpc>
              <a:spcBef>
                <a:spcPct val="0"/>
              </a:spcBef>
              <a:spcAft>
                <a:spcPct val="0"/>
              </a:spcAft>
            </a:pPr>
            <a:endParaRPr kumimoji="1" lang="en-US" altLang="zh-CN" sz="2100" dirty="0">
              <a:solidFill>
                <a:srgbClr val="000000"/>
              </a:solidFill>
              <a:ea typeface="宋体" pitchFamily="2" charset="-122"/>
            </a:endParaRPr>
          </a:p>
          <a:p>
            <a:pPr eaLnBrk="0" fontAlgn="t" hangingPunct="0">
              <a:lnSpc>
                <a:spcPct val="150000"/>
              </a:lnSpc>
              <a:spcBef>
                <a:spcPct val="0"/>
              </a:spcBef>
              <a:spcAft>
                <a:spcPct val="0"/>
              </a:spcAft>
            </a:pPr>
            <a:endParaRPr kumimoji="1" lang="en-US" altLang="zh-CN" sz="2100" dirty="0">
              <a:solidFill>
                <a:srgbClr val="000000"/>
              </a:solidFill>
              <a:ea typeface="宋体" pitchFamily="2" charset="-122"/>
            </a:endParaRPr>
          </a:p>
        </p:txBody>
      </p:sp>
      <mc:AlternateContent xmlns:mc="http://schemas.openxmlformats.org/markup-compatibility/2006" xmlns:a14="http://schemas.microsoft.com/office/drawing/2010/main">
        <mc:Choice Requires="a14">
          <p:sp>
            <p:nvSpPr>
              <p:cNvPr id="3" name="Object 9">
                <a:extLst>
                  <a:ext uri="{FF2B5EF4-FFF2-40B4-BE49-F238E27FC236}">
                    <a16:creationId xmlns:a16="http://schemas.microsoft.com/office/drawing/2014/main" id="{C258D681-D33B-45F4-BA13-79384F146B6F}"/>
                  </a:ext>
                </a:extLst>
              </p:cNvPr>
              <p:cNvSpPr txBox="1"/>
              <p:nvPr/>
            </p:nvSpPr>
            <p:spPr bwMode="auto">
              <a:xfrm>
                <a:off x="2175008" y="3196828"/>
                <a:ext cx="4004072" cy="46434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i="0">
                          <a:solidFill>
                            <a:srgbClr val="0000FF"/>
                          </a:solidFill>
                          <a:latin typeface="Cambria Math" panose="02040503050406030204" pitchFamily="18" charset="0"/>
                        </a:rPr>
                        <m:t>Zn</m:t>
                      </m:r>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m:t>
                      </m:r>
                      <m:r>
                        <m:rPr>
                          <m:nor/>
                        </m:rPr>
                        <a:rPr lang="zh-CN" altLang="en-US" i="0">
                          <a:solidFill>
                            <a:srgbClr val="0000FF"/>
                          </a:solidFill>
                          <a:latin typeface="Cambria Math" panose="02040503050406030204" pitchFamily="18" charset="0"/>
                        </a:rPr>
                        <m:t>+</m:t>
                      </m:r>
                      <m:r>
                        <m:rPr>
                          <m:nor/>
                        </m:rPr>
                        <a:rPr lang="zh-CN" altLang="en-US" i="0">
                          <a:solidFill>
                            <a:srgbClr val="0000FF"/>
                          </a:solidFill>
                          <a:latin typeface="Cambria Math" panose="02040503050406030204" pitchFamily="18" charset="0"/>
                        </a:rPr>
                        <m:t>C</m:t>
                      </m:r>
                      <m:sSup>
                        <m:sSupPr>
                          <m:ctrlPr>
                            <a:rPr lang="zh-CN" altLang="en-US" i="1">
                              <a:solidFill>
                                <a:srgbClr val="0000FF"/>
                              </a:solidFill>
                              <a:latin typeface="Cambria Math" panose="02040503050406030204" pitchFamily="18" charset="0"/>
                            </a:rPr>
                          </m:ctrlPr>
                        </m:sSupPr>
                        <m:e>
                          <m:r>
                            <m:rPr>
                              <m:nor/>
                            </m:rPr>
                            <a:rPr lang="zh-CN" altLang="en-US" i="0">
                              <a:solidFill>
                                <a:srgbClr val="0000FF"/>
                              </a:solidFill>
                              <a:latin typeface="Cambria Math" panose="02040503050406030204" pitchFamily="18" charset="0"/>
                            </a:rPr>
                            <m:t>u</m:t>
                          </m:r>
                        </m:e>
                        <m:sup>
                          <m:r>
                            <a:rPr lang="zh-CN" altLang="en-US" i="1">
                              <a:solidFill>
                                <a:srgbClr val="0000FF"/>
                              </a:solidFill>
                              <a:latin typeface="Cambria Math" panose="02040503050406030204" pitchFamily="18" charset="0"/>
                            </a:rPr>
                            <m:t>2+</m:t>
                          </m:r>
                        </m:sup>
                      </m:sSup>
                      <m:r>
                        <a:rPr lang="zh-CN" altLang="en-US" i="1">
                          <a:solidFill>
                            <a:srgbClr val="0000FF"/>
                          </a:solidFill>
                          <a:latin typeface="Cambria Math" panose="02040503050406030204" pitchFamily="18" charset="0"/>
                        </a:rPr>
                        <m:t>(</m:t>
                      </m:r>
                      <m:r>
                        <m:rPr>
                          <m:nor/>
                        </m:rPr>
                        <a:rPr lang="zh-CN" altLang="en-US" i="0">
                          <a:solidFill>
                            <a:srgbClr val="0000FF"/>
                          </a:solidFill>
                          <a:latin typeface="Cambria Math" panose="02040503050406030204" pitchFamily="18" charset="0"/>
                        </a:rPr>
                        <m:t>aq</m:t>
                      </m:r>
                      <m:r>
                        <a:rPr lang="zh-CN" altLang="en-US" i="1">
                          <a:solidFill>
                            <a:srgbClr val="0000FF"/>
                          </a:solidFill>
                          <a:latin typeface="Cambria Math" panose="02040503050406030204" pitchFamily="18" charset="0"/>
                        </a:rPr>
                        <m:t>)→</m:t>
                      </m:r>
                      <m:r>
                        <m:rPr>
                          <m:nor/>
                        </m:rPr>
                        <a:rPr lang="zh-CN" altLang="en-US" i="0">
                          <a:solidFill>
                            <a:srgbClr val="0000FF"/>
                          </a:solidFill>
                          <a:latin typeface="Cambria Math" panose="02040503050406030204" pitchFamily="18" charset="0"/>
                        </a:rPr>
                        <m:t>Z</m:t>
                      </m:r>
                      <m:sSup>
                        <m:sSupPr>
                          <m:ctrlPr>
                            <a:rPr lang="zh-CN" altLang="en-US" i="1">
                              <a:solidFill>
                                <a:srgbClr val="0000FF"/>
                              </a:solidFill>
                              <a:latin typeface="Cambria Math" panose="02040503050406030204" pitchFamily="18" charset="0"/>
                            </a:rPr>
                          </m:ctrlPr>
                        </m:sSupPr>
                        <m:e>
                          <m:r>
                            <m:rPr>
                              <m:nor/>
                            </m:rPr>
                            <a:rPr lang="zh-CN" altLang="en-US" i="0">
                              <a:solidFill>
                                <a:srgbClr val="0000FF"/>
                              </a:solidFill>
                              <a:latin typeface="Cambria Math" panose="02040503050406030204" pitchFamily="18" charset="0"/>
                            </a:rPr>
                            <m:t>n</m:t>
                          </m:r>
                        </m:e>
                        <m:sup>
                          <m:r>
                            <m:rPr>
                              <m:nor/>
                            </m:rPr>
                            <a:rPr lang="zh-CN" altLang="en-US" i="0">
                              <a:solidFill>
                                <a:srgbClr val="0000FF"/>
                              </a:solidFill>
                              <a:latin typeface="Cambria Math" panose="02040503050406030204" pitchFamily="18" charset="0"/>
                            </a:rPr>
                            <m:t>2+</m:t>
                          </m:r>
                        </m:sup>
                      </m:sSup>
                      <m:r>
                        <m:rPr>
                          <m:nor/>
                        </m:rPr>
                        <a:rPr lang="zh-CN" altLang="en-US" i="0">
                          <a:solidFill>
                            <a:srgbClr val="0000FF"/>
                          </a:solidFill>
                          <a:latin typeface="Cambria Math" panose="02040503050406030204" pitchFamily="18" charset="0"/>
                        </a:rPr>
                        <m:t>+</m:t>
                      </m:r>
                      <m:r>
                        <m:rPr>
                          <m:nor/>
                        </m:rPr>
                        <a:rPr lang="zh-CN" altLang="en-US" i="0">
                          <a:solidFill>
                            <a:srgbClr val="0000FF"/>
                          </a:solidFill>
                          <a:latin typeface="Cambria Math" panose="02040503050406030204" pitchFamily="18" charset="0"/>
                        </a:rPr>
                        <m:t>Cu</m:t>
                      </m:r>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m:t>
                      </m:r>
                    </m:oMath>
                  </m:oMathPara>
                </a14:m>
                <a:endParaRPr lang="zh-CN" altLang="en-US" dirty="0"/>
              </a:p>
            </p:txBody>
          </p:sp>
        </mc:Choice>
        <mc:Fallback xmlns="">
          <p:sp>
            <p:nvSpPr>
              <p:cNvPr id="3" name="Object 9">
                <a:extLst>
                  <a:ext uri="{FF2B5EF4-FFF2-40B4-BE49-F238E27FC236}">
                    <a16:creationId xmlns:a16="http://schemas.microsoft.com/office/drawing/2014/main" id="{C258D681-D33B-45F4-BA13-79384F146B6F}"/>
                  </a:ext>
                </a:extLst>
              </p:cNvPr>
              <p:cNvSpPr txBox="1">
                <a:spLocks noRot="1" noChangeAspect="1" noMove="1" noResize="1" noEditPoints="1" noAdjustHandles="1" noChangeArrowheads="1" noChangeShapeType="1" noTextEdit="1"/>
              </p:cNvSpPr>
              <p:nvPr/>
            </p:nvSpPr>
            <p:spPr bwMode="auto">
              <a:xfrm>
                <a:off x="2175008" y="3196828"/>
                <a:ext cx="4004072" cy="464344"/>
              </a:xfrm>
              <a:prstGeom prst="rect">
                <a:avLst/>
              </a:prstGeom>
              <a:blipFill>
                <a:blip r:embed="rId3"/>
                <a:stretch>
                  <a:fillRect b="-2597"/>
                </a:stretch>
              </a:blipFill>
              <a:ln>
                <a:noFill/>
              </a:ln>
              <a:effectLst/>
            </p:spPr>
            <p:txBody>
              <a:bodyPr/>
              <a:lstStyle/>
              <a:p>
                <a:r>
                  <a:rPr lang="zh-CN" altLang="en-US">
                    <a:noFill/>
                  </a:rPr>
                  <a:t> </a:t>
                </a:r>
              </a:p>
            </p:txBody>
          </p:sp>
        </mc:Fallback>
      </mc:AlternateContent>
      <p:grpSp>
        <p:nvGrpSpPr>
          <p:cNvPr id="4" name="组合 2">
            <a:extLst>
              <a:ext uri="{FF2B5EF4-FFF2-40B4-BE49-F238E27FC236}">
                <a16:creationId xmlns:a16="http://schemas.microsoft.com/office/drawing/2014/main" id="{36CBEC00-3325-48BE-86DA-FCC8ABDB6947}"/>
              </a:ext>
            </a:extLst>
          </p:cNvPr>
          <p:cNvGrpSpPr>
            <a:grpSpLocks/>
          </p:cNvGrpSpPr>
          <p:nvPr/>
        </p:nvGrpSpPr>
        <p:grpSpPr bwMode="auto">
          <a:xfrm>
            <a:off x="2385749" y="2694385"/>
            <a:ext cx="875110" cy="519113"/>
            <a:chOff x="1422747" y="2337636"/>
            <a:chExt cx="1167468" cy="693164"/>
          </a:xfrm>
        </p:grpSpPr>
        <p:sp>
          <p:nvSpPr>
            <p:cNvPr id="5" name="Line 9">
              <a:extLst>
                <a:ext uri="{FF2B5EF4-FFF2-40B4-BE49-F238E27FC236}">
                  <a16:creationId xmlns:a16="http://schemas.microsoft.com/office/drawing/2014/main" id="{ED5C449E-0926-45B6-AC61-CC599F876A2B}"/>
                </a:ext>
              </a:extLst>
            </p:cNvPr>
            <p:cNvSpPr>
              <a:spLocks noChangeShapeType="1"/>
            </p:cNvSpPr>
            <p:nvPr/>
          </p:nvSpPr>
          <p:spPr bwMode="auto">
            <a:xfrm flipV="1">
              <a:off x="1422747" y="2767762"/>
              <a:ext cx="0" cy="2630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6" name="Line 10">
              <a:extLst>
                <a:ext uri="{FF2B5EF4-FFF2-40B4-BE49-F238E27FC236}">
                  <a16:creationId xmlns:a16="http://schemas.microsoft.com/office/drawing/2014/main" id="{39A95BD4-C402-4A51-A234-777978AE6577}"/>
                </a:ext>
              </a:extLst>
            </p:cNvPr>
            <p:cNvSpPr>
              <a:spLocks noChangeShapeType="1"/>
            </p:cNvSpPr>
            <p:nvPr/>
          </p:nvSpPr>
          <p:spPr bwMode="auto">
            <a:xfrm>
              <a:off x="1423289" y="2767762"/>
              <a:ext cx="116692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7" name="Line 11">
              <a:extLst>
                <a:ext uri="{FF2B5EF4-FFF2-40B4-BE49-F238E27FC236}">
                  <a16:creationId xmlns:a16="http://schemas.microsoft.com/office/drawing/2014/main" id="{19AB39C3-A33C-4507-8192-9330F5492E69}"/>
                </a:ext>
              </a:extLst>
            </p:cNvPr>
            <p:cNvSpPr>
              <a:spLocks noChangeShapeType="1"/>
            </p:cNvSpPr>
            <p:nvPr/>
          </p:nvSpPr>
          <p:spPr bwMode="auto">
            <a:xfrm>
              <a:off x="2590215" y="2767760"/>
              <a:ext cx="0" cy="263038"/>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8" name="TextBox 1">
              <a:extLst>
                <a:ext uri="{FF2B5EF4-FFF2-40B4-BE49-F238E27FC236}">
                  <a16:creationId xmlns:a16="http://schemas.microsoft.com/office/drawing/2014/main" id="{A7650045-0761-4461-B3D0-C536236C1E1C}"/>
                </a:ext>
              </a:extLst>
            </p:cNvPr>
            <p:cNvSpPr txBox="1">
              <a:spLocks noChangeArrowheads="1"/>
            </p:cNvSpPr>
            <p:nvPr/>
          </p:nvSpPr>
          <p:spPr bwMode="auto">
            <a:xfrm>
              <a:off x="1785980" y="2337636"/>
              <a:ext cx="803689" cy="49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50000"/>
                </a:spcBef>
                <a:spcAft>
                  <a:spcPct val="0"/>
                </a:spcAft>
              </a:pPr>
              <a:r>
                <a:rPr lang="en-US" altLang="zh-CN" sz="1800" dirty="0">
                  <a:solidFill>
                    <a:srgbClr val="0000FF"/>
                  </a:solidFill>
                </a:rPr>
                <a:t>2e</a:t>
              </a:r>
              <a:endParaRPr lang="zh-CN" altLang="en-US" sz="1800" dirty="0">
                <a:solidFill>
                  <a:srgbClr val="0000FF"/>
                </a:solidFill>
              </a:endParaRPr>
            </a:p>
          </p:txBody>
        </p:sp>
      </p:grpSp>
      <p:sp>
        <p:nvSpPr>
          <p:cNvPr id="11" name="文本框 10">
            <a:extLst>
              <a:ext uri="{FF2B5EF4-FFF2-40B4-BE49-F238E27FC236}">
                <a16:creationId xmlns:a16="http://schemas.microsoft.com/office/drawing/2014/main" id="{9EB03881-209E-4BC6-AC5B-DC5D33B8B2F7}"/>
              </a:ext>
            </a:extLst>
          </p:cNvPr>
          <p:cNvSpPr txBox="1"/>
          <p:nvPr/>
        </p:nvSpPr>
        <p:spPr>
          <a:xfrm>
            <a:off x="1945443" y="3893322"/>
            <a:ext cx="1569660" cy="369332"/>
          </a:xfrm>
          <a:prstGeom prst="rect">
            <a:avLst/>
          </a:prstGeom>
          <a:noFill/>
        </p:spPr>
        <p:txBody>
          <a:bodyPr wrap="none" rtlCol="0">
            <a:spAutoFit/>
          </a:bodyPr>
          <a:lstStyle/>
          <a:p>
            <a:r>
              <a:rPr lang="zh-CN" altLang="en-US" dirty="0"/>
              <a:t>氧化半反应：</a:t>
            </a:r>
            <a:endParaRPr lang="en-US" altLang="zh-CN" dirty="0"/>
          </a:p>
        </p:txBody>
      </p:sp>
      <p:sp>
        <p:nvSpPr>
          <p:cNvPr id="12" name="文本框 11">
            <a:extLst>
              <a:ext uri="{FF2B5EF4-FFF2-40B4-BE49-F238E27FC236}">
                <a16:creationId xmlns:a16="http://schemas.microsoft.com/office/drawing/2014/main" id="{1AC479F0-EE64-4A56-B3FA-D5AFAFD6B8AB}"/>
              </a:ext>
            </a:extLst>
          </p:cNvPr>
          <p:cNvSpPr txBox="1"/>
          <p:nvPr/>
        </p:nvSpPr>
        <p:spPr>
          <a:xfrm>
            <a:off x="1919531" y="4533639"/>
            <a:ext cx="1569660" cy="369332"/>
          </a:xfrm>
          <a:prstGeom prst="rect">
            <a:avLst/>
          </a:prstGeom>
          <a:noFill/>
        </p:spPr>
        <p:txBody>
          <a:bodyPr wrap="none" rtlCol="0">
            <a:spAutoFit/>
          </a:bodyPr>
          <a:lstStyle/>
          <a:p>
            <a:r>
              <a:rPr lang="zh-CN" altLang="en-US" dirty="0"/>
              <a:t>还原半反应：</a:t>
            </a:r>
            <a:endParaRPr lang="en-US" altLang="zh-CN" dirty="0"/>
          </a:p>
        </p:txBody>
      </p:sp>
      <p:sp>
        <p:nvSpPr>
          <p:cNvPr id="13" name="文本框 12">
            <a:extLst>
              <a:ext uri="{FF2B5EF4-FFF2-40B4-BE49-F238E27FC236}">
                <a16:creationId xmlns:a16="http://schemas.microsoft.com/office/drawing/2014/main" id="{4DA6B8DF-CD3D-4F60-89B4-1A3D353714D2}"/>
              </a:ext>
            </a:extLst>
          </p:cNvPr>
          <p:cNvSpPr txBox="1"/>
          <p:nvPr/>
        </p:nvSpPr>
        <p:spPr>
          <a:xfrm>
            <a:off x="670375" y="614910"/>
            <a:ext cx="4873450" cy="523220"/>
          </a:xfrm>
          <a:prstGeom prst="rect">
            <a:avLst/>
          </a:prstGeom>
          <a:noFill/>
        </p:spPr>
        <p:txBody>
          <a:bodyPr wrap="none" rtlCol="0">
            <a:spAutoFit/>
          </a:bodyPr>
          <a:lstStyle/>
          <a:p>
            <a:r>
              <a:rPr lang="zh-CN" altLang="en-US" sz="2800" b="1" dirty="0"/>
              <a:t>氧化还原反应与电功、原电池</a:t>
            </a:r>
          </a:p>
        </p:txBody>
      </p:sp>
      <mc:AlternateContent xmlns:mc="http://schemas.openxmlformats.org/markup-compatibility/2006" xmlns:a14="http://schemas.microsoft.com/office/drawing/2010/main">
        <mc:Choice Requires="a14">
          <p:sp>
            <p:nvSpPr>
              <p:cNvPr id="14" name="Object 9">
                <a:extLst>
                  <a:ext uri="{FF2B5EF4-FFF2-40B4-BE49-F238E27FC236}">
                    <a16:creationId xmlns:a16="http://schemas.microsoft.com/office/drawing/2014/main" id="{C22F36F6-411D-4A77-BB5A-FA1D67735564}"/>
                  </a:ext>
                </a:extLst>
              </p:cNvPr>
              <p:cNvSpPr txBox="1"/>
              <p:nvPr/>
            </p:nvSpPr>
            <p:spPr bwMode="auto">
              <a:xfrm>
                <a:off x="3655582" y="3841491"/>
                <a:ext cx="1693462" cy="53040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1600" i="0">
                          <a:solidFill>
                            <a:srgbClr val="0000FF"/>
                          </a:solidFill>
                          <a:latin typeface="Cambria Math" panose="02040503050406030204" pitchFamily="18" charset="0"/>
                        </a:rPr>
                        <m:t>Zn</m:t>
                      </m:r>
                      <m:r>
                        <m:rPr>
                          <m:nor/>
                        </m:rPr>
                        <a:rPr lang="en-US" altLang="zh-CN" sz="1600" b="0" i="0" smtClean="0">
                          <a:solidFill>
                            <a:srgbClr val="0000FF"/>
                          </a:solidFill>
                          <a:latin typeface="Cambria Math" panose="02040503050406030204" pitchFamily="18" charset="0"/>
                        </a:rPr>
                        <m:t> − </m:t>
                      </m:r>
                      <m:r>
                        <m:rPr>
                          <m:sty m:val="p"/>
                        </m:rPr>
                        <a:rPr lang="en-US" altLang="zh-CN" sz="1600" i="1">
                          <a:solidFill>
                            <a:srgbClr val="0000FF"/>
                          </a:solidFill>
                          <a:latin typeface="Cambria Math" panose="02040503050406030204" pitchFamily="18" charset="0"/>
                        </a:rPr>
                        <m:t>e</m:t>
                      </m:r>
                      <m:r>
                        <a:rPr lang="en-US" altLang="zh-CN" sz="1600" i="1" baseline="30000">
                          <a:solidFill>
                            <a:srgbClr val="0000FF"/>
                          </a:solidFill>
                          <a:latin typeface="Cambria Math" panose="02040503050406030204" pitchFamily="18" charset="0"/>
                        </a:rPr>
                        <m:t>−</m:t>
                      </m:r>
                      <m:r>
                        <a:rPr lang="zh-CN" altLang="en-US" sz="1600" i="1">
                          <a:solidFill>
                            <a:srgbClr val="0000FF"/>
                          </a:solidFill>
                          <a:latin typeface="Cambria Math" panose="02040503050406030204" pitchFamily="18" charset="0"/>
                        </a:rPr>
                        <m:t>→</m:t>
                      </m:r>
                      <m:r>
                        <m:rPr>
                          <m:nor/>
                        </m:rPr>
                        <a:rPr lang="zh-CN" altLang="en-US" sz="1600" i="0">
                          <a:solidFill>
                            <a:srgbClr val="0000FF"/>
                          </a:solidFill>
                          <a:latin typeface="Cambria Math" panose="02040503050406030204" pitchFamily="18" charset="0"/>
                        </a:rPr>
                        <m:t>Z</m:t>
                      </m:r>
                      <m:sSup>
                        <m:sSupPr>
                          <m:ctrlPr>
                            <a:rPr lang="zh-CN" altLang="en-US" sz="1600" i="1">
                              <a:solidFill>
                                <a:srgbClr val="0000FF"/>
                              </a:solidFill>
                              <a:latin typeface="Cambria Math" panose="02040503050406030204" pitchFamily="18" charset="0"/>
                            </a:rPr>
                          </m:ctrlPr>
                        </m:sSupPr>
                        <m:e>
                          <m:r>
                            <m:rPr>
                              <m:nor/>
                            </m:rPr>
                            <a:rPr lang="zh-CN" altLang="en-US" sz="1600" i="0">
                              <a:solidFill>
                                <a:srgbClr val="0000FF"/>
                              </a:solidFill>
                              <a:latin typeface="Cambria Math" panose="02040503050406030204" pitchFamily="18" charset="0"/>
                            </a:rPr>
                            <m:t>n</m:t>
                          </m:r>
                        </m:e>
                        <m:sup>
                          <m:r>
                            <m:rPr>
                              <m:nor/>
                            </m:rPr>
                            <a:rPr lang="en-US" altLang="zh-CN" sz="1600" b="0" i="0" smtClean="0">
                              <a:solidFill>
                                <a:srgbClr val="0000FF"/>
                              </a:solidFill>
                              <a:latin typeface="Cambria Math" panose="02040503050406030204" pitchFamily="18" charset="0"/>
                            </a:rPr>
                            <m:t>2+</m:t>
                          </m:r>
                        </m:sup>
                      </m:sSup>
                    </m:oMath>
                  </m:oMathPara>
                </a14:m>
                <a:endParaRPr lang="zh-CN" altLang="en-US" dirty="0"/>
              </a:p>
            </p:txBody>
          </p:sp>
        </mc:Choice>
        <mc:Fallback xmlns="">
          <p:sp>
            <p:nvSpPr>
              <p:cNvPr id="14" name="Object 9">
                <a:extLst>
                  <a:ext uri="{FF2B5EF4-FFF2-40B4-BE49-F238E27FC236}">
                    <a16:creationId xmlns:a16="http://schemas.microsoft.com/office/drawing/2014/main" id="{C22F36F6-411D-4A77-BB5A-FA1D67735564}"/>
                  </a:ext>
                </a:extLst>
              </p:cNvPr>
              <p:cNvSpPr txBox="1">
                <a:spLocks noRot="1" noChangeAspect="1" noMove="1" noResize="1" noEditPoints="1" noAdjustHandles="1" noChangeArrowheads="1" noChangeShapeType="1" noTextEdit="1"/>
              </p:cNvSpPr>
              <p:nvPr/>
            </p:nvSpPr>
            <p:spPr bwMode="auto">
              <a:xfrm>
                <a:off x="3655582" y="3841491"/>
                <a:ext cx="1693462" cy="530402"/>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9">
                <a:extLst>
                  <a:ext uri="{FF2B5EF4-FFF2-40B4-BE49-F238E27FC236}">
                    <a16:creationId xmlns:a16="http://schemas.microsoft.com/office/drawing/2014/main" id="{8F468CEF-D55F-464E-B43C-D3DC4596A09A}"/>
                  </a:ext>
                </a:extLst>
              </p:cNvPr>
              <p:cNvSpPr txBox="1"/>
              <p:nvPr/>
            </p:nvSpPr>
            <p:spPr bwMode="auto">
              <a:xfrm>
                <a:off x="3655581" y="4533639"/>
                <a:ext cx="2065995" cy="46434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en-US" altLang="zh-CN">
                          <a:solidFill>
                            <a:srgbClr val="0000FF"/>
                          </a:solidFill>
                          <a:latin typeface="Cambria Math" panose="02040503050406030204" pitchFamily="18" charset="0"/>
                        </a:rPr>
                        <m:t>C</m:t>
                      </m:r>
                      <m:r>
                        <m:rPr>
                          <m:nor/>
                        </m:rPr>
                        <a:rPr lang="en-US" altLang="zh-CN" b="0" i="0" smtClean="0">
                          <a:solidFill>
                            <a:srgbClr val="0000FF"/>
                          </a:solidFill>
                          <a:latin typeface="Cambria Math" panose="02040503050406030204" pitchFamily="18" charset="0"/>
                        </a:rPr>
                        <m:t>u</m:t>
                      </m:r>
                      <m:r>
                        <m:rPr>
                          <m:nor/>
                        </m:rPr>
                        <a:rPr lang="en-US" altLang="zh-CN" b="0" i="0" baseline="30000" smtClean="0">
                          <a:solidFill>
                            <a:srgbClr val="0000FF"/>
                          </a:solidFill>
                          <a:latin typeface="Cambria Math" panose="02040503050406030204" pitchFamily="18" charset="0"/>
                        </a:rPr>
                        <m:t>2+</m:t>
                      </m:r>
                      <m:r>
                        <m:rPr>
                          <m:nor/>
                        </m:rPr>
                        <a:rPr lang="en-US" altLang="zh-CN" b="0" i="0" smtClean="0">
                          <a:solidFill>
                            <a:srgbClr val="0000FF"/>
                          </a:solidFill>
                          <a:latin typeface="Cambria Math" panose="02040503050406030204" pitchFamily="18" charset="0"/>
                        </a:rPr>
                        <m:t> + </m:t>
                      </m:r>
                      <m:r>
                        <m:rPr>
                          <m:sty m:val="p"/>
                        </m:rPr>
                        <a:rPr lang="en-US" altLang="zh-CN" i="1">
                          <a:solidFill>
                            <a:srgbClr val="0000FF"/>
                          </a:solidFill>
                          <a:latin typeface="Cambria Math" panose="02040503050406030204" pitchFamily="18" charset="0"/>
                        </a:rPr>
                        <m:t>e</m:t>
                      </m:r>
                      <m:r>
                        <a:rPr lang="en-US" altLang="zh-CN" i="1" baseline="30000">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m:t>
                      </m:r>
                      <m:r>
                        <m:rPr>
                          <m:nor/>
                        </m:rPr>
                        <a:rPr lang="en-US" altLang="zh-CN" b="0" i="0" smtClean="0">
                          <a:solidFill>
                            <a:srgbClr val="0000FF"/>
                          </a:solidFill>
                          <a:latin typeface="Cambria Math" panose="02040503050406030204" pitchFamily="18" charset="0"/>
                        </a:rPr>
                        <m:t>Cu</m:t>
                      </m:r>
                    </m:oMath>
                  </m:oMathPara>
                </a14:m>
                <a:endParaRPr lang="zh-CN" altLang="en-US" dirty="0"/>
              </a:p>
            </p:txBody>
          </p:sp>
        </mc:Choice>
        <mc:Fallback xmlns="">
          <p:sp>
            <p:nvSpPr>
              <p:cNvPr id="16" name="Object 9">
                <a:extLst>
                  <a:ext uri="{FF2B5EF4-FFF2-40B4-BE49-F238E27FC236}">
                    <a16:creationId xmlns:a16="http://schemas.microsoft.com/office/drawing/2014/main" id="{8F468CEF-D55F-464E-B43C-D3DC4596A09A}"/>
                  </a:ext>
                </a:extLst>
              </p:cNvPr>
              <p:cNvSpPr txBox="1">
                <a:spLocks noRot="1" noChangeAspect="1" noMove="1" noResize="1" noEditPoints="1" noAdjustHandles="1" noChangeArrowheads="1" noChangeShapeType="1" noTextEdit="1"/>
              </p:cNvSpPr>
              <p:nvPr/>
            </p:nvSpPr>
            <p:spPr bwMode="auto">
              <a:xfrm>
                <a:off x="3655581" y="4533639"/>
                <a:ext cx="2065995" cy="464344"/>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9949CE3-E597-4AFE-920D-94CB7A1D534B}"/>
              </a:ext>
            </a:extLst>
          </p:cNvPr>
          <p:cNvSpPr txBox="1"/>
          <p:nvPr/>
        </p:nvSpPr>
        <p:spPr>
          <a:xfrm>
            <a:off x="670375" y="5394853"/>
            <a:ext cx="7914332" cy="779893"/>
          </a:xfrm>
          <a:prstGeom prst="rect">
            <a:avLst/>
          </a:prstGeom>
          <a:noFill/>
        </p:spPr>
        <p:txBody>
          <a:bodyPr wrap="square" rtlCol="0">
            <a:spAutoFit/>
          </a:bodyPr>
          <a:lstStyle/>
          <a:p>
            <a:pPr>
              <a:lnSpc>
                <a:spcPct val="150000"/>
              </a:lnSpc>
            </a:pPr>
            <a:r>
              <a:rPr lang="zh-CN" altLang="en-US" sz="1600" dirty="0"/>
              <a:t>此反应为自发反应。意味着能量从高到低的流动。电子在半反应间自发流动</a:t>
            </a:r>
            <a:endParaRPr lang="en-US" altLang="zh-CN" sz="1600" dirty="0"/>
          </a:p>
          <a:p>
            <a:pPr>
              <a:lnSpc>
                <a:spcPct val="150000"/>
              </a:lnSpc>
            </a:pPr>
            <a:r>
              <a:rPr lang="zh-CN" altLang="en-US" sz="1600" dirty="0"/>
              <a:t>如果把两个半反应接入导线，电子在半反应间的自发流动，形成电流则可以做电功</a:t>
            </a:r>
          </a:p>
        </p:txBody>
      </p:sp>
    </p:spTree>
    <p:extLst>
      <p:ext uri="{BB962C8B-B14F-4D97-AF65-F5344CB8AC3E}">
        <p14:creationId xmlns:p14="http://schemas.microsoft.com/office/powerpoint/2010/main" val="402933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4" grpId="0"/>
      <p:bldP spid="1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1205014" y="547378"/>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9.3.1 </a:t>
            </a:r>
            <a:r>
              <a:rPr kumimoji="1" lang="zh-CN" altLang="en-US" sz="2700" dirty="0">
                <a:solidFill>
                  <a:srgbClr val="000000"/>
                </a:solidFill>
                <a:ea typeface="宋体" pitchFamily="2" charset="-122"/>
              </a:rPr>
              <a:t>原电池</a:t>
            </a:r>
            <a:endParaRPr kumimoji="1" lang="en-US" altLang="zh-CN" sz="1500" b="0" dirty="0">
              <a:solidFill>
                <a:srgbClr val="000000"/>
              </a:solidFill>
              <a:ea typeface="宋体" pitchFamily="2" charset="-122"/>
            </a:endParaRPr>
          </a:p>
        </p:txBody>
      </p:sp>
      <p:sp>
        <p:nvSpPr>
          <p:cNvPr id="21507" name="Text Box 10"/>
          <p:cNvSpPr txBox="1">
            <a:spLocks noChangeArrowheads="1"/>
          </p:cNvSpPr>
          <p:nvPr/>
        </p:nvSpPr>
        <p:spPr bwMode="auto">
          <a:xfrm>
            <a:off x="1428546" y="5717037"/>
            <a:ext cx="34355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dirty="0">
                <a:solidFill>
                  <a:srgbClr val="000000"/>
                </a:solidFill>
                <a:ea typeface="宋体" pitchFamily="2" charset="-122"/>
              </a:rPr>
              <a:t>原电池由两个</a:t>
            </a:r>
            <a:r>
              <a:rPr kumimoji="1" lang="zh-CN" altLang="en-US" sz="2100" dirty="0">
                <a:ea typeface="宋体" pitchFamily="2" charset="-122"/>
              </a:rPr>
              <a:t>半电池</a:t>
            </a:r>
            <a:r>
              <a:rPr kumimoji="1" lang="zh-CN" altLang="en-US" sz="2100" dirty="0">
                <a:solidFill>
                  <a:srgbClr val="000000"/>
                </a:solidFill>
                <a:ea typeface="宋体" pitchFamily="2" charset="-122"/>
              </a:rPr>
              <a:t>组成。</a:t>
            </a:r>
          </a:p>
        </p:txBody>
      </p:sp>
      <p:sp>
        <p:nvSpPr>
          <p:cNvPr id="7" name="Text Box 10"/>
          <p:cNvSpPr txBox="1">
            <a:spLocks noChangeArrowheads="1"/>
          </p:cNvSpPr>
          <p:nvPr/>
        </p:nvSpPr>
        <p:spPr bwMode="auto">
          <a:xfrm>
            <a:off x="172143" y="4533450"/>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a:ea typeface="宋体" pitchFamily="2" charset="-122"/>
              </a:rPr>
              <a:t>阳极</a:t>
            </a:r>
          </a:p>
        </p:txBody>
      </p:sp>
      <p:sp>
        <p:nvSpPr>
          <p:cNvPr id="8" name="Text Box 10"/>
          <p:cNvSpPr txBox="1">
            <a:spLocks noChangeArrowheads="1"/>
          </p:cNvSpPr>
          <p:nvPr/>
        </p:nvSpPr>
        <p:spPr bwMode="auto">
          <a:xfrm>
            <a:off x="5662650" y="4533450"/>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dirty="0">
                <a:ea typeface="宋体" pitchFamily="2" charset="-122"/>
              </a:rPr>
              <a:t>阴极</a:t>
            </a:r>
          </a:p>
        </p:txBody>
      </p:sp>
      <p:sp>
        <p:nvSpPr>
          <p:cNvPr id="9" name="Text Box 10"/>
          <p:cNvSpPr txBox="1">
            <a:spLocks noChangeArrowheads="1"/>
          </p:cNvSpPr>
          <p:nvPr/>
        </p:nvSpPr>
        <p:spPr bwMode="auto">
          <a:xfrm>
            <a:off x="156664" y="4946597"/>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a:solidFill>
                  <a:srgbClr val="0000FF"/>
                </a:solidFill>
                <a:ea typeface="宋体" pitchFamily="2" charset="-122"/>
              </a:rPr>
              <a:t>负极</a:t>
            </a:r>
          </a:p>
        </p:txBody>
      </p:sp>
      <p:sp>
        <p:nvSpPr>
          <p:cNvPr id="10" name="Text Box 10"/>
          <p:cNvSpPr txBox="1">
            <a:spLocks noChangeArrowheads="1"/>
          </p:cNvSpPr>
          <p:nvPr/>
        </p:nvSpPr>
        <p:spPr bwMode="auto">
          <a:xfrm>
            <a:off x="5657887" y="4944216"/>
            <a:ext cx="726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a:solidFill>
                  <a:srgbClr val="0000FF"/>
                </a:solidFill>
                <a:ea typeface="宋体" pitchFamily="2" charset="-122"/>
              </a:rPr>
              <a:t>正极</a:t>
            </a:r>
          </a:p>
        </p:txBody>
      </p:sp>
      <p:pic>
        <p:nvPicPr>
          <p:cNvPr id="215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84" y="2137685"/>
            <a:ext cx="4779703" cy="318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图片 10">
            <a:extLst>
              <a:ext uri="{FF2B5EF4-FFF2-40B4-BE49-F238E27FC236}">
                <a16:creationId xmlns:a16="http://schemas.microsoft.com/office/drawing/2014/main" id="{3A6B4609-0D15-407E-B99E-F696B5A5B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559" y="1297252"/>
            <a:ext cx="3228410" cy="24213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wipe(left)">
                                      <p:cBhvr>
                                        <p:cTn id="7" dur="500"/>
                                        <p:tgtEl>
                                          <p:spTgt spid="21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1FF9B59-262D-4EA0-BB81-80E67AEAAFA1}"/>
              </a:ext>
            </a:extLst>
          </p:cNvPr>
          <p:cNvGrpSpPr/>
          <p:nvPr/>
        </p:nvGrpSpPr>
        <p:grpSpPr>
          <a:xfrm>
            <a:off x="621372" y="1510894"/>
            <a:ext cx="2503170" cy="2412966"/>
            <a:chOff x="1280711" y="1509842"/>
            <a:chExt cx="3337560" cy="3217288"/>
          </a:xfrm>
        </p:grpSpPr>
        <p:pic>
          <p:nvPicPr>
            <p:cNvPr id="5" name="图片 4">
              <a:extLst>
                <a:ext uri="{FF2B5EF4-FFF2-40B4-BE49-F238E27FC236}">
                  <a16:creationId xmlns:a16="http://schemas.microsoft.com/office/drawing/2014/main" id="{3EB94B14-6E2A-46F6-8B3F-BE05FF4E415F}"/>
                </a:ext>
              </a:extLst>
            </p:cNvPr>
            <p:cNvPicPr>
              <a:picLocks noChangeAspect="1"/>
            </p:cNvPicPr>
            <p:nvPr/>
          </p:nvPicPr>
          <p:blipFill rotWithShape="1">
            <a:blip r:embed="rId3"/>
            <a:srcRect l="6933" t="2203" r="33867" b="12374"/>
            <a:stretch/>
          </p:blipFill>
          <p:spPr>
            <a:xfrm>
              <a:off x="1280711" y="1509842"/>
              <a:ext cx="3337560" cy="3217288"/>
            </a:xfrm>
            <a:prstGeom prst="rect">
              <a:avLst/>
            </a:prstGeom>
          </p:spPr>
        </p:pic>
        <p:sp>
          <p:nvSpPr>
            <p:cNvPr id="9" name="文本框 8">
              <a:extLst>
                <a:ext uri="{FF2B5EF4-FFF2-40B4-BE49-F238E27FC236}">
                  <a16:creationId xmlns:a16="http://schemas.microsoft.com/office/drawing/2014/main" id="{7A7DE532-B6B5-467B-9612-A234E7EFE75A}"/>
                </a:ext>
              </a:extLst>
            </p:cNvPr>
            <p:cNvSpPr txBox="1"/>
            <p:nvPr/>
          </p:nvSpPr>
          <p:spPr>
            <a:xfrm>
              <a:off x="1298458" y="1588017"/>
              <a:ext cx="1175964" cy="492443"/>
            </a:xfrm>
            <a:prstGeom prst="rect">
              <a:avLst/>
            </a:prstGeom>
            <a:solidFill>
              <a:schemeClr val="bg1">
                <a:lumMod val="95000"/>
              </a:schemeClr>
            </a:solidFill>
          </p:spPr>
          <p:txBody>
            <a:bodyPr wrap="none" rtlCol="0">
              <a:spAutoFit/>
            </a:bodyPr>
            <a:lstStyle/>
            <a:p>
              <a:pPr eaLnBrk="0" fontAlgn="base" hangingPunct="0">
                <a:spcBef>
                  <a:spcPct val="0"/>
                </a:spcBef>
                <a:spcAft>
                  <a:spcPct val="0"/>
                </a:spcAft>
              </a:pPr>
              <a:r>
                <a:rPr lang="zh-CN" altLang="en-US" b="1" dirty="0">
                  <a:solidFill>
                    <a:srgbClr val="002060"/>
                  </a:solidFill>
                  <a:latin typeface="Times New Roman" pitchFamily="18" charset="0"/>
                  <a:ea typeface="黑体" pitchFamily="49" charset="-122"/>
                  <a:sym typeface="Monotype Sorts" pitchFamily="2" charset="2"/>
                </a:rPr>
                <a:t>铁生锈</a:t>
              </a:r>
            </a:p>
          </p:txBody>
        </p:sp>
      </p:grpSp>
      <p:grpSp>
        <p:nvGrpSpPr>
          <p:cNvPr id="12" name="组合 11">
            <a:extLst>
              <a:ext uri="{FF2B5EF4-FFF2-40B4-BE49-F238E27FC236}">
                <a16:creationId xmlns:a16="http://schemas.microsoft.com/office/drawing/2014/main" id="{A77774D4-1548-4015-A8E4-30B674D76534}"/>
              </a:ext>
            </a:extLst>
          </p:cNvPr>
          <p:cNvGrpSpPr/>
          <p:nvPr/>
        </p:nvGrpSpPr>
        <p:grpSpPr>
          <a:xfrm>
            <a:off x="3276917" y="1426462"/>
            <a:ext cx="2238464" cy="2497399"/>
            <a:chOff x="2987453" y="3321756"/>
            <a:chExt cx="3213001" cy="3454595"/>
          </a:xfrm>
        </p:grpSpPr>
        <p:pic>
          <p:nvPicPr>
            <p:cNvPr id="8" name="图片 7">
              <a:extLst>
                <a:ext uri="{FF2B5EF4-FFF2-40B4-BE49-F238E27FC236}">
                  <a16:creationId xmlns:a16="http://schemas.microsoft.com/office/drawing/2014/main" id="{E1B88BDD-CCC0-4F0F-AAA7-817373380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286" y="3438550"/>
              <a:ext cx="3067168" cy="3337801"/>
            </a:xfrm>
            <a:prstGeom prst="rect">
              <a:avLst/>
            </a:prstGeom>
          </p:spPr>
        </p:pic>
        <p:sp>
          <p:nvSpPr>
            <p:cNvPr id="10" name="文本框 9">
              <a:extLst>
                <a:ext uri="{FF2B5EF4-FFF2-40B4-BE49-F238E27FC236}">
                  <a16:creationId xmlns:a16="http://schemas.microsoft.com/office/drawing/2014/main" id="{9031F8DB-4D4C-4AB0-8FB6-BCAA6E5001DB}"/>
                </a:ext>
              </a:extLst>
            </p:cNvPr>
            <p:cNvSpPr txBox="1"/>
            <p:nvPr/>
          </p:nvSpPr>
          <p:spPr>
            <a:xfrm>
              <a:off x="2987453" y="3321756"/>
              <a:ext cx="1265948" cy="510889"/>
            </a:xfrm>
            <a:prstGeom prst="rect">
              <a:avLst/>
            </a:prstGeom>
            <a:noFill/>
          </p:spPr>
          <p:txBody>
            <a:bodyPr wrap="none" rtlCol="0">
              <a:spAutoFit/>
            </a:bodyPr>
            <a:lstStyle/>
            <a:p>
              <a:pPr eaLnBrk="0" fontAlgn="base" hangingPunct="0">
                <a:spcBef>
                  <a:spcPct val="0"/>
                </a:spcBef>
                <a:spcAft>
                  <a:spcPct val="0"/>
                </a:spcAft>
              </a:pPr>
              <a:r>
                <a:rPr lang="zh-CN" altLang="en-US" b="1" dirty="0">
                  <a:solidFill>
                    <a:srgbClr val="002060"/>
                  </a:solidFill>
                  <a:latin typeface="Times New Roman" pitchFamily="18" charset="0"/>
                  <a:ea typeface="黑体" pitchFamily="49" charset="-122"/>
                  <a:sym typeface="Monotype Sorts" pitchFamily="2" charset="2"/>
                </a:rPr>
                <a:t>铜生锈</a:t>
              </a:r>
            </a:p>
          </p:txBody>
        </p:sp>
      </p:grpSp>
      <p:pic>
        <p:nvPicPr>
          <p:cNvPr id="4" name="图片 3">
            <a:extLst>
              <a:ext uri="{FF2B5EF4-FFF2-40B4-BE49-F238E27FC236}">
                <a16:creationId xmlns:a16="http://schemas.microsoft.com/office/drawing/2014/main" id="{6B9B984E-4647-4B8D-9A9E-80F00E643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9356" y="1610397"/>
            <a:ext cx="2977316" cy="1983105"/>
          </a:xfrm>
          <a:prstGeom prst="rect">
            <a:avLst/>
          </a:prstGeom>
        </p:spPr>
      </p:pic>
      <p:sp>
        <p:nvSpPr>
          <p:cNvPr id="13" name="Text Box 3">
            <a:extLst>
              <a:ext uri="{FF2B5EF4-FFF2-40B4-BE49-F238E27FC236}">
                <a16:creationId xmlns:a16="http://schemas.microsoft.com/office/drawing/2014/main" id="{06AD7DD2-A043-481B-964E-9783817DBCE1}"/>
              </a:ext>
            </a:extLst>
          </p:cNvPr>
          <p:cNvSpPr txBox="1">
            <a:spLocks noChangeArrowheads="1"/>
          </p:cNvSpPr>
          <p:nvPr/>
        </p:nvSpPr>
        <p:spPr bwMode="auto">
          <a:xfrm>
            <a:off x="621372" y="484773"/>
            <a:ext cx="58578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9.1 </a:t>
            </a:r>
            <a:r>
              <a:rPr kumimoji="1" lang="zh-CN" altLang="en-US" sz="2700" dirty="0">
                <a:solidFill>
                  <a:srgbClr val="000000"/>
                </a:solidFill>
                <a:ea typeface="宋体" pitchFamily="2" charset="-122"/>
              </a:rPr>
              <a:t>氧化还原的基本概念</a:t>
            </a:r>
            <a:endParaRPr kumimoji="1" lang="en-US" altLang="zh-CN" sz="1500" b="0" dirty="0">
              <a:solidFill>
                <a:srgbClr val="000000"/>
              </a:solidFill>
              <a:ea typeface="宋体" pitchFamily="2" charset="-122"/>
            </a:endParaRPr>
          </a:p>
        </p:txBody>
      </p:sp>
      <p:pic>
        <p:nvPicPr>
          <p:cNvPr id="7" name="图片 6">
            <a:extLst>
              <a:ext uri="{FF2B5EF4-FFF2-40B4-BE49-F238E27FC236}">
                <a16:creationId xmlns:a16="http://schemas.microsoft.com/office/drawing/2014/main" id="{0AA5F29C-519B-4206-9489-AE0C49A017B6}"/>
              </a:ext>
            </a:extLst>
          </p:cNvPr>
          <p:cNvPicPr>
            <a:picLocks noChangeAspect="1"/>
          </p:cNvPicPr>
          <p:nvPr/>
        </p:nvPicPr>
        <p:blipFill>
          <a:blip r:embed="rId6"/>
          <a:stretch>
            <a:fillRect/>
          </a:stretch>
        </p:blipFill>
        <p:spPr>
          <a:xfrm>
            <a:off x="5656218" y="4122252"/>
            <a:ext cx="3090454" cy="2161932"/>
          </a:xfrm>
          <a:prstGeom prst="rect">
            <a:avLst/>
          </a:prstGeom>
        </p:spPr>
      </p:pic>
      <p:sp>
        <p:nvSpPr>
          <p:cNvPr id="14" name="文本框 13">
            <a:extLst>
              <a:ext uri="{FF2B5EF4-FFF2-40B4-BE49-F238E27FC236}">
                <a16:creationId xmlns:a16="http://schemas.microsoft.com/office/drawing/2014/main" id="{E2E97859-5040-4107-AA7B-2F06CBA1E30A}"/>
              </a:ext>
            </a:extLst>
          </p:cNvPr>
          <p:cNvSpPr txBox="1"/>
          <p:nvPr/>
        </p:nvSpPr>
        <p:spPr>
          <a:xfrm>
            <a:off x="382954" y="4423508"/>
            <a:ext cx="5132427" cy="1754326"/>
          </a:xfrm>
          <a:prstGeom prst="rect">
            <a:avLst/>
          </a:prstGeom>
          <a:noFill/>
        </p:spPr>
        <p:txBody>
          <a:bodyPr wrap="square" rtlCol="0">
            <a:spAutoFit/>
          </a:bodyPr>
          <a:lstStyle/>
          <a:p>
            <a:r>
              <a:rPr lang="zh-CN" altLang="en-US" dirty="0"/>
              <a:t>初级概念：</a:t>
            </a:r>
            <a:endParaRPr lang="en-US" altLang="zh-CN" dirty="0"/>
          </a:p>
          <a:p>
            <a:endParaRPr lang="en-US" altLang="zh-CN" dirty="0"/>
          </a:p>
          <a:p>
            <a:r>
              <a:rPr lang="en-US" altLang="zh-CN" dirty="0"/>
              <a:t>Cu+O</a:t>
            </a:r>
            <a:r>
              <a:rPr lang="en-US" altLang="zh-CN" baseline="-25000" dirty="0"/>
              <a:t>2</a:t>
            </a:r>
            <a:r>
              <a:rPr lang="en-US" altLang="zh-CN" dirty="0"/>
              <a:t> </a:t>
            </a:r>
            <a:r>
              <a:rPr lang="en-US" altLang="zh-CN" dirty="0">
                <a:sym typeface="Wingdings" panose="05000000000000000000" pitchFamily="2" charset="2"/>
              </a:rPr>
              <a:t> </a:t>
            </a:r>
            <a:r>
              <a:rPr lang="en-US" altLang="zh-CN" dirty="0" err="1">
                <a:sym typeface="Wingdings" panose="05000000000000000000" pitchFamily="2" charset="2"/>
              </a:rPr>
              <a:t>CuO</a:t>
            </a:r>
            <a:r>
              <a:rPr lang="en-US" altLang="zh-CN" dirty="0">
                <a:sym typeface="Wingdings" panose="05000000000000000000" pitchFamily="2" charset="2"/>
              </a:rPr>
              <a:t>           (</a:t>
            </a:r>
            <a:r>
              <a:rPr lang="zh-CN" altLang="en-US" dirty="0">
                <a:sym typeface="Wingdings" panose="05000000000000000000" pitchFamily="2" charset="2"/>
              </a:rPr>
              <a:t>氧化反应：和氧化合</a:t>
            </a:r>
            <a:r>
              <a:rPr lang="en-US" altLang="zh-CN" dirty="0">
                <a:sym typeface="Wingdings" panose="05000000000000000000" pitchFamily="2" charset="2"/>
              </a:rPr>
              <a:t>)</a:t>
            </a:r>
          </a:p>
          <a:p>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err="1">
                <a:sym typeface="Wingdings" panose="05000000000000000000" pitchFamily="2" charset="2"/>
              </a:rPr>
              <a:t>CO+CuO</a:t>
            </a:r>
            <a:r>
              <a:rPr lang="en-US" altLang="zh-CN" dirty="0">
                <a:sym typeface="Wingdings" panose="05000000000000000000" pitchFamily="2" charset="2"/>
              </a:rPr>
              <a:t>  Cu +CO</a:t>
            </a:r>
            <a:r>
              <a:rPr lang="en-US" altLang="zh-CN" baseline="-25000" dirty="0">
                <a:sym typeface="Wingdings" panose="05000000000000000000" pitchFamily="2" charset="2"/>
              </a:rPr>
              <a:t>2</a:t>
            </a:r>
            <a:r>
              <a:rPr lang="en-US" altLang="zh-CN" dirty="0">
                <a:sym typeface="Wingdings" panose="05000000000000000000" pitchFamily="2" charset="2"/>
              </a:rPr>
              <a:t> </a:t>
            </a:r>
            <a:r>
              <a:rPr lang="zh-CN" altLang="en-US" dirty="0">
                <a:sym typeface="Wingdings" panose="05000000000000000000" pitchFamily="2" charset="2"/>
              </a:rPr>
              <a:t>（还原反应：去除氧）</a:t>
            </a:r>
            <a:endParaRPr lang="en-US" altLang="zh-CN" dirty="0">
              <a:sym typeface="Wingdings" panose="05000000000000000000" pitchFamily="2" charset="2"/>
            </a:endParaRPr>
          </a:p>
        </p:txBody>
      </p:sp>
      <p:sp>
        <p:nvSpPr>
          <p:cNvPr id="16" name="文本框 15">
            <a:extLst>
              <a:ext uri="{FF2B5EF4-FFF2-40B4-BE49-F238E27FC236}">
                <a16:creationId xmlns:a16="http://schemas.microsoft.com/office/drawing/2014/main" id="{5AFF2315-A4AC-437E-907F-DF93A2632F46}"/>
              </a:ext>
            </a:extLst>
          </p:cNvPr>
          <p:cNvSpPr txBox="1"/>
          <p:nvPr/>
        </p:nvSpPr>
        <p:spPr>
          <a:xfrm>
            <a:off x="2426937" y="6318755"/>
            <a:ext cx="2020012" cy="369332"/>
          </a:xfrm>
          <a:prstGeom prst="rect">
            <a:avLst/>
          </a:prstGeom>
          <a:noFill/>
        </p:spPr>
        <p:txBody>
          <a:bodyPr wrap="square">
            <a:spAutoFit/>
          </a:bodyPr>
          <a:lstStyle/>
          <a:p>
            <a:r>
              <a:rPr lang="zh-CN" altLang="en-US" b="1" i="0" dirty="0">
                <a:solidFill>
                  <a:srgbClr val="0000FF"/>
                </a:solidFill>
                <a:effectLst/>
                <a:latin typeface="宋体" panose="02010600030101010101" pitchFamily="2" charset="-122"/>
                <a:ea typeface="宋体" panose="02010600030101010101" pitchFamily="2" charset="-122"/>
              </a:rPr>
              <a:t>升失氧，降得还</a:t>
            </a:r>
            <a:endParaRPr lang="zh-CN" altLang="en-US" b="1" dirty="0">
              <a:solidFill>
                <a:srgbClr val="0000FF"/>
              </a:solidFill>
            </a:endParaRPr>
          </a:p>
        </p:txBody>
      </p:sp>
    </p:spTree>
    <p:extLst>
      <p:ext uri="{BB962C8B-B14F-4D97-AF65-F5344CB8AC3E}">
        <p14:creationId xmlns:p14="http://schemas.microsoft.com/office/powerpoint/2010/main" val="3475849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6E87437-40EE-4A54-AF8A-B36C8C96076B}"/>
              </a:ext>
            </a:extLst>
          </p:cNvPr>
          <p:cNvGrpSpPr/>
          <p:nvPr/>
        </p:nvGrpSpPr>
        <p:grpSpPr>
          <a:xfrm>
            <a:off x="37920" y="1727573"/>
            <a:ext cx="2948162" cy="1963894"/>
            <a:chOff x="37920" y="1727573"/>
            <a:chExt cx="2948162" cy="1963894"/>
          </a:xfrm>
        </p:grpSpPr>
        <p:pic>
          <p:nvPicPr>
            <p:cNvPr id="15" name="Picture 2">
              <a:extLst>
                <a:ext uri="{FF2B5EF4-FFF2-40B4-BE49-F238E27FC236}">
                  <a16:creationId xmlns:a16="http://schemas.microsoft.com/office/drawing/2014/main" id="{BEFBBE84-2758-447B-AE7C-664C4B1BE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0" y="1727573"/>
              <a:ext cx="2948162" cy="196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文本框 2">
              <a:extLst>
                <a:ext uri="{FF2B5EF4-FFF2-40B4-BE49-F238E27FC236}">
                  <a16:creationId xmlns:a16="http://schemas.microsoft.com/office/drawing/2014/main" id="{6D12485A-C235-485C-9F93-A1F51DE59194}"/>
                </a:ext>
              </a:extLst>
            </p:cNvPr>
            <p:cNvSpPr txBox="1"/>
            <p:nvPr/>
          </p:nvSpPr>
          <p:spPr>
            <a:xfrm>
              <a:off x="394459" y="2202869"/>
              <a:ext cx="288862" cy="369332"/>
            </a:xfrm>
            <a:prstGeom prst="rect">
              <a:avLst/>
            </a:prstGeom>
            <a:noFill/>
          </p:spPr>
          <p:txBody>
            <a:bodyPr wrap="none" rtlCol="0">
              <a:spAutoFit/>
            </a:bodyPr>
            <a:lstStyle/>
            <a:p>
              <a:r>
                <a:rPr lang="en-US" altLang="zh-CN" dirty="0"/>
                <a:t>-</a:t>
              </a:r>
              <a:endParaRPr lang="zh-CN" altLang="en-US" dirty="0"/>
            </a:p>
          </p:txBody>
        </p:sp>
        <p:sp>
          <p:nvSpPr>
            <p:cNvPr id="16" name="文本框 15">
              <a:extLst>
                <a:ext uri="{FF2B5EF4-FFF2-40B4-BE49-F238E27FC236}">
                  <a16:creationId xmlns:a16="http://schemas.microsoft.com/office/drawing/2014/main" id="{4B40FD11-DCE0-4C9F-BC1D-F3459134D8B4}"/>
                </a:ext>
              </a:extLst>
            </p:cNvPr>
            <p:cNvSpPr txBox="1"/>
            <p:nvPr/>
          </p:nvSpPr>
          <p:spPr>
            <a:xfrm>
              <a:off x="2175364" y="2202869"/>
              <a:ext cx="373820" cy="369332"/>
            </a:xfrm>
            <a:prstGeom prst="rect">
              <a:avLst/>
            </a:prstGeom>
            <a:noFill/>
          </p:spPr>
          <p:txBody>
            <a:bodyPr wrap="none" rtlCol="0">
              <a:spAutoFit/>
            </a:bodyPr>
            <a:lstStyle/>
            <a:p>
              <a:r>
                <a:rPr lang="en-US" altLang="zh-CN" dirty="0"/>
                <a:t>+</a:t>
              </a:r>
              <a:endParaRPr lang="zh-CN" altLang="en-US" dirty="0"/>
            </a:p>
          </p:txBody>
        </p:sp>
      </p:grpSp>
      <p:sp>
        <p:nvSpPr>
          <p:cNvPr id="22530" name="Text Box 2"/>
          <p:cNvSpPr txBox="1">
            <a:spLocks noChangeArrowheads="1"/>
          </p:cNvSpPr>
          <p:nvPr/>
        </p:nvSpPr>
        <p:spPr bwMode="auto">
          <a:xfrm>
            <a:off x="3027050" y="1398254"/>
            <a:ext cx="18101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dirty="0">
                <a:solidFill>
                  <a:srgbClr val="0000FF"/>
                </a:solidFill>
                <a:latin typeface="宋体" pitchFamily="2" charset="-122"/>
                <a:ea typeface="宋体" pitchFamily="2" charset="-122"/>
              </a:rPr>
              <a:t>原电池的书写</a:t>
            </a:r>
            <a:endParaRPr kumimoji="1" lang="en-US" altLang="zh-CN" sz="2100" dirty="0">
              <a:solidFill>
                <a:srgbClr val="0000FF"/>
              </a:solidFill>
              <a:latin typeface="宋体" pitchFamily="2" charset="-122"/>
              <a:ea typeface="宋体" pitchFamily="2" charset="-122"/>
            </a:endParaRPr>
          </a:p>
        </p:txBody>
      </p:sp>
      <p:graphicFrame>
        <p:nvGraphicFramePr>
          <p:cNvPr id="1769539" name="Object 67"/>
          <p:cNvGraphicFramePr>
            <a:graphicFrameLocks noChangeAspect="1"/>
          </p:cNvGraphicFramePr>
          <p:nvPr>
            <p:extLst>
              <p:ext uri="{D42A27DB-BD31-4B8C-83A1-F6EECF244321}">
                <p14:modId xmlns:p14="http://schemas.microsoft.com/office/powerpoint/2010/main" val="254479364"/>
              </p:ext>
            </p:extLst>
          </p:nvPr>
        </p:nvGraphicFramePr>
        <p:xfrm>
          <a:off x="3052763" y="2084388"/>
          <a:ext cx="5911850" cy="487362"/>
        </p:xfrm>
        <a:graphic>
          <a:graphicData uri="http://schemas.openxmlformats.org/presentationml/2006/ole">
            <mc:AlternateContent xmlns:mc="http://schemas.openxmlformats.org/markup-compatibility/2006">
              <mc:Choice xmlns:v="urn:schemas-microsoft-com:vml" Requires="v">
                <p:oleObj spid="_x0000_s4346" name="Equation" r:id="rId5" imgW="2755900" imgH="228600" progId="Equation.DSMT4">
                  <p:embed/>
                </p:oleObj>
              </mc:Choice>
              <mc:Fallback>
                <p:oleObj name="Equation" r:id="rId5" imgW="2755900" imgH="228600" progId="Equation.DSMT4">
                  <p:embed/>
                  <p:pic>
                    <p:nvPicPr>
                      <p:cNvPr id="1769539" name="Object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763" y="2084388"/>
                        <a:ext cx="591185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3"/>
          <p:cNvSpPr txBox="1">
            <a:spLocks noChangeArrowheads="1"/>
          </p:cNvSpPr>
          <p:nvPr/>
        </p:nvSpPr>
        <p:spPr bwMode="auto">
          <a:xfrm>
            <a:off x="909109" y="543771"/>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9.3.1 </a:t>
            </a:r>
            <a:r>
              <a:rPr kumimoji="1" lang="zh-CN" altLang="en-US" sz="2700" dirty="0">
                <a:solidFill>
                  <a:srgbClr val="000000"/>
                </a:solidFill>
                <a:ea typeface="宋体" pitchFamily="2" charset="-122"/>
              </a:rPr>
              <a:t>原电池</a:t>
            </a:r>
            <a:endParaRPr kumimoji="1" lang="en-US" altLang="zh-CN" sz="1500" b="0" dirty="0">
              <a:solidFill>
                <a:srgbClr val="000000"/>
              </a:solidFill>
              <a:ea typeface="宋体" pitchFamily="2" charset="-122"/>
            </a:endParaRPr>
          </a:p>
        </p:txBody>
      </p:sp>
      <p:sp>
        <p:nvSpPr>
          <p:cNvPr id="22533" name="Text Box 4"/>
          <p:cNvSpPr txBox="1">
            <a:spLocks noChangeArrowheads="1"/>
          </p:cNvSpPr>
          <p:nvPr/>
        </p:nvSpPr>
        <p:spPr bwMode="auto">
          <a:xfrm>
            <a:off x="3281630" y="3610441"/>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endParaRPr kumimoji="1" lang="en-US" altLang="zh-CN" sz="2100" b="0">
              <a:solidFill>
                <a:srgbClr val="000000"/>
              </a:solidFill>
              <a:latin typeface="宋体" pitchFamily="2" charset="-122"/>
              <a:ea typeface="宋体" pitchFamily="2" charset="-122"/>
            </a:endParaRPr>
          </a:p>
        </p:txBody>
      </p:sp>
      <p:sp>
        <p:nvSpPr>
          <p:cNvPr id="75" name="Text Box 5"/>
          <p:cNvSpPr txBox="1">
            <a:spLocks noChangeArrowheads="1"/>
          </p:cNvSpPr>
          <p:nvPr/>
        </p:nvSpPr>
        <p:spPr bwMode="auto">
          <a:xfrm>
            <a:off x="3293534" y="3068709"/>
            <a:ext cx="58610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lang="zh-CN" altLang="en-US" sz="2100" dirty="0">
                <a:solidFill>
                  <a:srgbClr val="1C1C1C"/>
                </a:solidFill>
                <a:ea typeface="宋体" pitchFamily="2" charset="-122"/>
              </a:rPr>
              <a:t>1. </a:t>
            </a:r>
            <a:r>
              <a:rPr lang="zh-CN" altLang="en-US" sz="2100" dirty="0">
                <a:solidFill>
                  <a:srgbClr val="0000FF"/>
                </a:solidFill>
                <a:ea typeface="宋体" pitchFamily="2" charset="-122"/>
              </a:rPr>
              <a:t>左</a:t>
            </a:r>
            <a:r>
              <a:rPr lang="zh-CN" altLang="en-US" sz="2100" dirty="0">
                <a:solidFill>
                  <a:srgbClr val="000000"/>
                </a:solidFill>
                <a:ea typeface="宋体" pitchFamily="2" charset="-122"/>
              </a:rPr>
              <a:t>边为</a:t>
            </a:r>
            <a:r>
              <a:rPr lang="zh-CN" altLang="en-US" sz="2100" dirty="0">
                <a:solidFill>
                  <a:srgbClr val="0000FF"/>
                </a:solidFill>
                <a:ea typeface="宋体" pitchFamily="2" charset="-122"/>
              </a:rPr>
              <a:t>负极</a:t>
            </a:r>
            <a:r>
              <a:rPr lang="zh-CN" altLang="en-US" sz="2100" dirty="0">
                <a:solidFill>
                  <a:srgbClr val="000000"/>
                </a:solidFill>
                <a:ea typeface="宋体" pitchFamily="2" charset="-122"/>
              </a:rPr>
              <a:t>，氧化半反应，是阳极；      </a:t>
            </a:r>
          </a:p>
        </p:txBody>
      </p:sp>
      <p:sp>
        <p:nvSpPr>
          <p:cNvPr id="78" name="Text Box 8"/>
          <p:cNvSpPr txBox="1">
            <a:spLocks noChangeArrowheads="1"/>
          </p:cNvSpPr>
          <p:nvPr/>
        </p:nvSpPr>
        <p:spPr bwMode="auto">
          <a:xfrm>
            <a:off x="3301868" y="4673272"/>
            <a:ext cx="61019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lang="en-US" altLang="zh-CN" sz="2100" dirty="0">
                <a:solidFill>
                  <a:srgbClr val="000000"/>
                </a:solidFill>
                <a:ea typeface="宋体" pitchFamily="2" charset="-122"/>
              </a:rPr>
              <a:t>3. </a:t>
            </a:r>
            <a:r>
              <a:rPr lang="zh-CN" altLang="en-US" sz="2100" dirty="0">
                <a:solidFill>
                  <a:srgbClr val="000000"/>
                </a:solidFill>
                <a:ea typeface="宋体" pitchFamily="2" charset="-122"/>
              </a:rPr>
              <a:t>需注明温度，不注明就是298.15 </a:t>
            </a:r>
            <a:r>
              <a:rPr lang="en-US" altLang="zh-CN" sz="2100" dirty="0">
                <a:solidFill>
                  <a:srgbClr val="000000"/>
                </a:solidFill>
                <a:ea typeface="宋体" pitchFamily="2" charset="-122"/>
              </a:rPr>
              <a:t>K；</a:t>
            </a:r>
            <a:endParaRPr lang="zh-CN" altLang="en-US" sz="2100" dirty="0">
              <a:solidFill>
                <a:srgbClr val="000000"/>
              </a:solidFill>
              <a:ea typeface="宋体" pitchFamily="2" charset="-122"/>
            </a:endParaRPr>
          </a:p>
        </p:txBody>
      </p:sp>
      <p:sp>
        <p:nvSpPr>
          <p:cNvPr id="79" name="Text Box 9"/>
          <p:cNvSpPr txBox="1">
            <a:spLocks noChangeArrowheads="1"/>
          </p:cNvSpPr>
          <p:nvPr/>
        </p:nvSpPr>
        <p:spPr bwMode="auto">
          <a:xfrm>
            <a:off x="3293534" y="5523719"/>
            <a:ext cx="5861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lang="en-US" altLang="zh-CN" sz="2100" dirty="0">
                <a:solidFill>
                  <a:srgbClr val="000000"/>
                </a:solidFill>
                <a:ea typeface="宋体" pitchFamily="2" charset="-122"/>
              </a:rPr>
              <a:t>5. </a:t>
            </a:r>
            <a:r>
              <a:rPr lang="zh-CN" altLang="en-US" sz="2100" dirty="0">
                <a:solidFill>
                  <a:srgbClr val="000000"/>
                </a:solidFill>
                <a:ea typeface="宋体" pitchFamily="2" charset="-122"/>
              </a:rPr>
              <a:t>气体需注明压力；溶液需注明浓度</a:t>
            </a:r>
            <a:endParaRPr lang="en-US" altLang="zh-CN" sz="2100" dirty="0">
              <a:solidFill>
                <a:srgbClr val="000000"/>
              </a:solidFill>
              <a:ea typeface="宋体" pitchFamily="2" charset="-122"/>
            </a:endParaRPr>
          </a:p>
          <a:p>
            <a:pPr fontAlgn="base">
              <a:spcBef>
                <a:spcPct val="0"/>
              </a:spcBef>
              <a:spcAft>
                <a:spcPct val="0"/>
              </a:spcAft>
            </a:pPr>
            <a:r>
              <a:rPr lang="en-US" altLang="zh-CN" sz="2100" dirty="0">
                <a:solidFill>
                  <a:srgbClr val="000000"/>
                </a:solidFill>
                <a:ea typeface="宋体" pitchFamily="2" charset="-122"/>
              </a:rPr>
              <a:t>                              (</a:t>
            </a:r>
            <a:r>
              <a:rPr lang="zh-CN" altLang="en-US" sz="2100" dirty="0">
                <a:solidFill>
                  <a:srgbClr val="000000"/>
                </a:solidFill>
                <a:ea typeface="宋体" pitchFamily="2" charset="-122"/>
              </a:rPr>
              <a:t>质量浓度，严格来说是活度</a:t>
            </a:r>
            <a:r>
              <a:rPr lang="en-US" altLang="zh-CN" sz="2100" dirty="0">
                <a:solidFill>
                  <a:srgbClr val="000000"/>
                </a:solidFill>
                <a:ea typeface="宋体" pitchFamily="2" charset="-122"/>
              </a:rPr>
              <a:t>)</a:t>
            </a:r>
            <a:r>
              <a:rPr lang="zh-CN" altLang="en-US" sz="2100" dirty="0">
                <a:solidFill>
                  <a:srgbClr val="000000"/>
                </a:solidFill>
                <a:ea typeface="宋体" pitchFamily="2" charset="-122"/>
              </a:rPr>
              <a:t>。</a:t>
            </a:r>
          </a:p>
        </p:txBody>
      </p:sp>
      <p:sp>
        <p:nvSpPr>
          <p:cNvPr id="80" name="Text Box 10"/>
          <p:cNvSpPr txBox="1">
            <a:spLocks noChangeArrowheads="1"/>
          </p:cNvSpPr>
          <p:nvPr/>
        </p:nvSpPr>
        <p:spPr bwMode="auto">
          <a:xfrm>
            <a:off x="3560237" y="3461616"/>
            <a:ext cx="493061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lang="zh-CN" altLang="en-US" sz="2100" dirty="0">
                <a:latin typeface="宋体" pitchFamily="2" charset="-122"/>
                <a:ea typeface="宋体" pitchFamily="2" charset="-122"/>
              </a:rPr>
              <a:t>右</a:t>
            </a:r>
            <a:r>
              <a:rPr lang="zh-CN" altLang="en-US" sz="2100" dirty="0">
                <a:solidFill>
                  <a:srgbClr val="000000"/>
                </a:solidFill>
                <a:latin typeface="宋体" pitchFamily="2" charset="-122"/>
                <a:ea typeface="宋体" pitchFamily="2" charset="-122"/>
              </a:rPr>
              <a:t>边为</a:t>
            </a:r>
            <a:r>
              <a:rPr lang="zh-CN" altLang="en-US" sz="2100" dirty="0">
                <a:latin typeface="宋体" pitchFamily="2" charset="-122"/>
                <a:ea typeface="宋体" pitchFamily="2" charset="-122"/>
              </a:rPr>
              <a:t>正极</a:t>
            </a:r>
            <a:r>
              <a:rPr lang="zh-CN" altLang="en-US" sz="2100" dirty="0">
                <a:solidFill>
                  <a:srgbClr val="1C1C1C"/>
                </a:solidFill>
                <a:latin typeface="宋体" pitchFamily="2" charset="-122"/>
                <a:ea typeface="宋体" pitchFamily="2" charset="-122"/>
              </a:rPr>
              <a:t>，</a:t>
            </a:r>
            <a:r>
              <a:rPr lang="zh-CN" altLang="en-US" sz="2100" dirty="0">
                <a:solidFill>
                  <a:schemeClr val="tx1"/>
                </a:solidFill>
                <a:latin typeface="宋体" pitchFamily="2" charset="-122"/>
                <a:ea typeface="宋体" pitchFamily="2" charset="-122"/>
              </a:rPr>
              <a:t>还原半反应</a:t>
            </a:r>
            <a:r>
              <a:rPr lang="zh-CN" altLang="en-US" sz="2100" dirty="0">
                <a:solidFill>
                  <a:srgbClr val="000000"/>
                </a:solidFill>
                <a:latin typeface="宋体" pitchFamily="2" charset="-122"/>
                <a:ea typeface="宋体" pitchFamily="2" charset="-122"/>
              </a:rPr>
              <a:t>，是阴极。</a:t>
            </a:r>
          </a:p>
        </p:txBody>
      </p:sp>
      <p:sp>
        <p:nvSpPr>
          <p:cNvPr id="84" name="Text Box 14"/>
          <p:cNvSpPr txBox="1">
            <a:spLocks noChangeArrowheads="1"/>
          </p:cNvSpPr>
          <p:nvPr/>
        </p:nvSpPr>
        <p:spPr bwMode="auto">
          <a:xfrm>
            <a:off x="3291153" y="5102296"/>
            <a:ext cx="59388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lang="en-US" altLang="zh-CN" sz="2100" dirty="0">
                <a:solidFill>
                  <a:srgbClr val="000000"/>
                </a:solidFill>
                <a:ea typeface="宋体" pitchFamily="2" charset="-122"/>
              </a:rPr>
              <a:t>4. </a:t>
            </a:r>
            <a:r>
              <a:rPr lang="zh-CN" altLang="en-US" sz="2100" dirty="0">
                <a:solidFill>
                  <a:srgbClr val="000000"/>
                </a:solidFill>
                <a:ea typeface="宋体" pitchFamily="2" charset="-122"/>
              </a:rPr>
              <a:t>需注明物态；</a:t>
            </a:r>
          </a:p>
        </p:txBody>
      </p:sp>
      <p:sp>
        <p:nvSpPr>
          <p:cNvPr id="2" name="矩形: 圆角 1">
            <a:extLst>
              <a:ext uri="{FF2B5EF4-FFF2-40B4-BE49-F238E27FC236}">
                <a16:creationId xmlns:a16="http://schemas.microsoft.com/office/drawing/2014/main" id="{48BBBD77-0F6D-4251-AF83-B79BDCBF6DBA}"/>
              </a:ext>
            </a:extLst>
          </p:cNvPr>
          <p:cNvSpPr/>
          <p:nvPr/>
        </p:nvSpPr>
        <p:spPr bwMode="auto">
          <a:xfrm>
            <a:off x="513806" y="1727573"/>
            <a:ext cx="2142308" cy="641158"/>
          </a:xfrm>
          <a:prstGeom prst="roundRect">
            <a:avLst/>
          </a:prstGeom>
          <a:solidFill>
            <a:schemeClr val="bg1">
              <a:alpha val="96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nvGrpSpPr>
          <p:cNvPr id="8" name="组合 7">
            <a:extLst>
              <a:ext uri="{FF2B5EF4-FFF2-40B4-BE49-F238E27FC236}">
                <a16:creationId xmlns:a16="http://schemas.microsoft.com/office/drawing/2014/main" id="{936B51E6-756A-4BE1-8092-64CF7D0AB7C9}"/>
              </a:ext>
            </a:extLst>
          </p:cNvPr>
          <p:cNvGrpSpPr/>
          <p:nvPr/>
        </p:nvGrpSpPr>
        <p:grpSpPr>
          <a:xfrm>
            <a:off x="3293534" y="3839040"/>
            <a:ext cx="5995988" cy="771095"/>
            <a:chOff x="3293534" y="3839040"/>
            <a:chExt cx="5995988" cy="771095"/>
          </a:xfrm>
        </p:grpSpPr>
        <p:sp>
          <p:nvSpPr>
            <p:cNvPr id="76" name="Text Box 6"/>
            <p:cNvSpPr txBox="1">
              <a:spLocks noChangeArrowheads="1"/>
            </p:cNvSpPr>
            <p:nvPr/>
          </p:nvSpPr>
          <p:spPr bwMode="auto">
            <a:xfrm>
              <a:off x="3293534" y="3839040"/>
              <a:ext cx="5995988" cy="76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25000"/>
                </a:lnSpc>
                <a:spcBef>
                  <a:spcPct val="0"/>
                </a:spcBef>
                <a:spcAft>
                  <a:spcPct val="0"/>
                </a:spcAft>
              </a:pPr>
              <a:r>
                <a:rPr lang="zh-CN" altLang="en-US" sz="2100" dirty="0">
                  <a:solidFill>
                    <a:srgbClr val="000000"/>
                  </a:solidFill>
                  <a:ea typeface="宋体" pitchFamily="2" charset="-122"/>
                </a:rPr>
                <a:t>2. “</a:t>
              </a:r>
              <a:r>
                <a:rPr lang="en-US" altLang="zh-CN" sz="2100" dirty="0">
                  <a:solidFill>
                    <a:srgbClr val="000000"/>
                  </a:solidFill>
                  <a:ea typeface="宋体" pitchFamily="2" charset="-122"/>
                </a:rPr>
                <a:t>|</a:t>
              </a:r>
              <a:r>
                <a:rPr lang="zh-CN" altLang="en-US" sz="2100" dirty="0">
                  <a:solidFill>
                    <a:srgbClr val="000000"/>
                  </a:solidFill>
                  <a:ea typeface="宋体" pitchFamily="2" charset="-122"/>
                </a:rPr>
                <a:t>”表示相界面，</a:t>
              </a:r>
              <a:r>
                <a:rPr lang="zh-CN" altLang="en-US" sz="2100" b="0" dirty="0">
                  <a:solidFill>
                    <a:srgbClr val="000000"/>
                  </a:solidFill>
                  <a:ea typeface="宋体" pitchFamily="2" charset="-122"/>
                </a:rPr>
                <a:t> </a:t>
              </a:r>
              <a:r>
                <a:rPr lang="zh-CN" altLang="en-US" sz="2100" dirty="0">
                  <a:solidFill>
                    <a:srgbClr val="000000"/>
                  </a:solidFill>
                  <a:ea typeface="宋体" pitchFamily="2" charset="-122"/>
                </a:rPr>
                <a:t>“</a:t>
              </a:r>
              <a:r>
                <a:rPr lang="zh-CN" altLang="en-US" sz="2100" dirty="0">
                  <a:solidFill>
                    <a:srgbClr val="000000"/>
                  </a:solidFill>
                  <a:ea typeface="宋体" pitchFamily="2" charset="-122"/>
                  <a:cs typeface="Times New Roman" pitchFamily="18" charset="0"/>
                </a:rPr>
                <a:t>┆</a:t>
              </a:r>
              <a:r>
                <a:rPr lang="zh-CN" altLang="en-US" sz="2100" dirty="0">
                  <a:solidFill>
                    <a:srgbClr val="000000"/>
                  </a:solidFill>
                  <a:ea typeface="宋体" pitchFamily="2" charset="-122"/>
                </a:rPr>
                <a:t>”</a:t>
              </a:r>
              <a:r>
                <a:rPr lang="zh-CN" altLang="en-US" sz="2100" dirty="0">
                  <a:solidFill>
                    <a:srgbClr val="000000"/>
                  </a:solidFill>
                  <a:latin typeface="宋体" pitchFamily="2" charset="-122"/>
                  <a:ea typeface="宋体" pitchFamily="2" charset="-122"/>
                </a:rPr>
                <a:t> 表示半透膜，</a:t>
              </a:r>
              <a:r>
                <a:rPr lang="zh-CN" altLang="en-US" sz="2100" b="0" dirty="0">
                  <a:solidFill>
                    <a:srgbClr val="000000"/>
                  </a:solidFill>
                  <a:ea typeface="宋体" pitchFamily="2" charset="-122"/>
                </a:rPr>
                <a:t> </a:t>
              </a:r>
              <a:endParaRPr lang="en-US" altLang="zh-CN" sz="2100" b="0" dirty="0">
                <a:solidFill>
                  <a:srgbClr val="000000"/>
                </a:solidFill>
                <a:ea typeface="宋体" pitchFamily="2" charset="-122"/>
              </a:endParaRPr>
            </a:p>
            <a:p>
              <a:pPr fontAlgn="base">
                <a:lnSpc>
                  <a:spcPct val="125000"/>
                </a:lnSpc>
                <a:spcBef>
                  <a:spcPct val="0"/>
                </a:spcBef>
                <a:spcAft>
                  <a:spcPct val="0"/>
                </a:spcAft>
              </a:pPr>
              <a:r>
                <a:rPr lang="en-US" altLang="zh-CN" sz="2100" b="0" dirty="0">
                  <a:solidFill>
                    <a:srgbClr val="000000"/>
                  </a:solidFill>
                  <a:ea typeface="宋体" pitchFamily="2" charset="-122"/>
                </a:rPr>
                <a:t>    </a:t>
              </a:r>
              <a:r>
                <a:rPr lang="zh-CN" altLang="en-US" sz="2100" dirty="0">
                  <a:solidFill>
                    <a:srgbClr val="000000"/>
                  </a:solidFill>
                  <a:ea typeface="宋体" pitchFamily="2" charset="-122"/>
                </a:rPr>
                <a:t>“</a:t>
              </a:r>
              <a:r>
                <a:rPr lang="en-US" altLang="zh-CN" sz="2100" dirty="0">
                  <a:solidFill>
                    <a:srgbClr val="000000"/>
                  </a:solidFill>
                  <a:ea typeface="宋体" pitchFamily="2" charset="-122"/>
                </a:rPr>
                <a:t>||</a:t>
              </a:r>
              <a:r>
                <a:rPr lang="zh-CN" altLang="en-US" sz="2100" dirty="0">
                  <a:solidFill>
                    <a:srgbClr val="000000"/>
                  </a:solidFill>
                  <a:ea typeface="宋体" pitchFamily="2" charset="-122"/>
                </a:rPr>
                <a:t>”</a:t>
              </a:r>
              <a:r>
                <a:rPr lang="zh-CN" altLang="en-US" sz="2100" dirty="0">
                  <a:solidFill>
                    <a:srgbClr val="000000"/>
                  </a:solidFill>
                  <a:latin typeface="宋体" pitchFamily="2" charset="-122"/>
                  <a:ea typeface="宋体" pitchFamily="2" charset="-122"/>
                </a:rPr>
                <a:t>或</a:t>
              </a:r>
              <a:r>
                <a:rPr lang="zh-CN" altLang="en-US" sz="2100" dirty="0">
                  <a:solidFill>
                    <a:srgbClr val="000000"/>
                  </a:solidFill>
                  <a:ea typeface="宋体" pitchFamily="2" charset="-122"/>
                </a:rPr>
                <a:t>“    </a:t>
              </a:r>
              <a:r>
                <a:rPr lang="zh-CN" altLang="en-US" sz="2100" dirty="0">
                  <a:solidFill>
                    <a:srgbClr val="000000"/>
                  </a:solidFill>
                  <a:latin typeface="宋体" pitchFamily="2" charset="-122"/>
                  <a:ea typeface="宋体" pitchFamily="2" charset="-122"/>
                </a:rPr>
                <a:t>”表示盐桥</a:t>
              </a:r>
              <a:endParaRPr lang="zh-CN" altLang="en-US" sz="2100" dirty="0">
                <a:solidFill>
                  <a:srgbClr val="000000"/>
                </a:solidFill>
                <a:ea typeface="宋体" pitchFamily="2" charset="-122"/>
              </a:endParaRPr>
            </a:p>
          </p:txBody>
        </p:sp>
        <p:cxnSp>
          <p:nvCxnSpPr>
            <p:cNvPr id="5" name="直接连接符 4">
              <a:extLst>
                <a:ext uri="{FF2B5EF4-FFF2-40B4-BE49-F238E27FC236}">
                  <a16:creationId xmlns:a16="http://schemas.microsoft.com/office/drawing/2014/main" id="{AC7965D7-EFD0-4678-8541-A0A68675A8B2}"/>
                </a:ext>
              </a:extLst>
            </p:cNvPr>
            <p:cNvCxnSpPr/>
            <p:nvPr/>
          </p:nvCxnSpPr>
          <p:spPr bwMode="auto">
            <a:xfrm>
              <a:off x="4932956" y="4315933"/>
              <a:ext cx="0" cy="289855"/>
            </a:xfrm>
            <a:prstGeom prst="line">
              <a:avLst/>
            </a:prstGeom>
            <a:solidFill>
              <a:srgbClr val="CCECFF"/>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F9275E81-78AE-48FD-8FB0-D00FDDFCDABE}"/>
                </a:ext>
              </a:extLst>
            </p:cNvPr>
            <p:cNvCxnSpPr/>
            <p:nvPr/>
          </p:nvCxnSpPr>
          <p:spPr bwMode="auto">
            <a:xfrm>
              <a:off x="5059229" y="4320280"/>
              <a:ext cx="0" cy="289855"/>
            </a:xfrm>
            <a:prstGeom prst="line">
              <a:avLst/>
            </a:prstGeom>
            <a:solidFill>
              <a:srgbClr val="CCECFF"/>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69539"/>
                                        </p:tgtEl>
                                        <p:attrNameLst>
                                          <p:attrName>style.visibility</p:attrName>
                                        </p:attrNameLst>
                                      </p:cBhvr>
                                      <p:to>
                                        <p:strVal val="visible"/>
                                      </p:to>
                                    </p:set>
                                    <p:animEffect transition="in" filter="wipe(left)">
                                      <p:cBhvr>
                                        <p:cTn id="15" dur="500"/>
                                        <p:tgtEl>
                                          <p:spTgt spid="17695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left)">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left)">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left)">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wipe(left)">
                                      <p:cBhvr>
                                        <p:cTn id="4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8" grpId="0"/>
      <p:bldP spid="79" grpId="0"/>
      <p:bldP spid="80" grpId="0"/>
      <p:bldP spid="84"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564485" y="1874044"/>
            <a:ext cx="18101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2100">
                <a:solidFill>
                  <a:srgbClr val="0000FF"/>
                </a:solidFill>
                <a:latin typeface="宋体" pitchFamily="2" charset="-122"/>
                <a:ea typeface="宋体" pitchFamily="2" charset="-122"/>
              </a:rPr>
              <a:t>原电池的书写</a:t>
            </a:r>
            <a:endParaRPr kumimoji="1" lang="en-US" altLang="zh-CN" sz="2100">
              <a:solidFill>
                <a:srgbClr val="0000FF"/>
              </a:solidFill>
              <a:latin typeface="宋体" pitchFamily="2" charset="-122"/>
              <a:ea typeface="宋体" pitchFamily="2" charset="-122"/>
            </a:endParaRPr>
          </a:p>
        </p:txBody>
      </p:sp>
      <p:graphicFrame>
        <p:nvGraphicFramePr>
          <p:cNvPr id="1769539" name="Object 67"/>
          <p:cNvGraphicFramePr>
            <a:graphicFrameLocks noChangeAspect="1"/>
          </p:cNvGraphicFramePr>
          <p:nvPr/>
        </p:nvGraphicFramePr>
        <p:xfrm>
          <a:off x="1543051" y="3723086"/>
          <a:ext cx="6065044" cy="515540"/>
        </p:xfrm>
        <a:graphic>
          <a:graphicData uri="http://schemas.openxmlformats.org/presentationml/2006/ole">
            <mc:AlternateContent xmlns:mc="http://schemas.openxmlformats.org/markup-compatibility/2006">
              <mc:Choice xmlns:v="urn:schemas-microsoft-com:vml" Requires="v">
                <p:oleObj spid="_x0000_s5314" name="Equation" r:id="rId4" imgW="3035300" imgH="241300" progId="Equation.DSMT4">
                  <p:embed/>
                </p:oleObj>
              </mc:Choice>
              <mc:Fallback>
                <p:oleObj name="Equation" r:id="rId4" imgW="3035300" imgH="241300" progId="Equation.DSMT4">
                  <p:embed/>
                  <p:pic>
                    <p:nvPicPr>
                      <p:cNvPr id="1769539" name="Object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051" y="3723086"/>
                        <a:ext cx="6065044" cy="51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6" name="Text Box 3"/>
          <p:cNvSpPr txBox="1">
            <a:spLocks noChangeArrowheads="1"/>
          </p:cNvSpPr>
          <p:nvPr/>
        </p:nvSpPr>
        <p:spPr bwMode="auto">
          <a:xfrm>
            <a:off x="1171576" y="531419"/>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9.3.1 </a:t>
            </a:r>
            <a:r>
              <a:rPr kumimoji="1" lang="zh-CN" altLang="en-US" sz="2700" dirty="0">
                <a:solidFill>
                  <a:srgbClr val="000000"/>
                </a:solidFill>
                <a:ea typeface="宋体" pitchFamily="2" charset="-122"/>
              </a:rPr>
              <a:t>原电池</a:t>
            </a:r>
            <a:endParaRPr kumimoji="1" lang="en-US" altLang="zh-CN" sz="1500" b="0" dirty="0">
              <a:solidFill>
                <a:srgbClr val="000000"/>
              </a:solidFill>
              <a:ea typeface="宋体" pitchFamily="2" charset="-122"/>
            </a:endParaRPr>
          </a:p>
        </p:txBody>
      </p:sp>
      <p:sp>
        <p:nvSpPr>
          <p:cNvPr id="23557" name="Text Box 4"/>
          <p:cNvSpPr txBox="1">
            <a:spLocks noChangeArrowheads="1"/>
          </p:cNvSpPr>
          <p:nvPr/>
        </p:nvSpPr>
        <p:spPr bwMode="auto">
          <a:xfrm>
            <a:off x="1588296" y="3307557"/>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endParaRPr kumimoji="1" lang="en-US" altLang="zh-CN" sz="2100" b="0">
              <a:solidFill>
                <a:srgbClr val="000000"/>
              </a:solidFill>
              <a:latin typeface="宋体" pitchFamily="2" charset="-122"/>
              <a:ea typeface="宋体" pitchFamily="2" charset="-122"/>
            </a:endParaRPr>
          </a:p>
        </p:txBody>
      </p:sp>
      <p:sp>
        <p:nvSpPr>
          <p:cNvPr id="75" name="Text Box 5"/>
          <p:cNvSpPr txBox="1">
            <a:spLocks noChangeArrowheads="1"/>
          </p:cNvSpPr>
          <p:nvPr/>
        </p:nvSpPr>
        <p:spPr bwMode="auto">
          <a:xfrm>
            <a:off x="1599012" y="2344341"/>
            <a:ext cx="5904309" cy="90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50000"/>
              </a:lnSpc>
              <a:spcBef>
                <a:spcPct val="0"/>
              </a:spcBef>
              <a:spcAft>
                <a:spcPct val="0"/>
              </a:spcAft>
            </a:pPr>
            <a:r>
              <a:rPr lang="en-US" altLang="zh-CN" sz="2100">
                <a:solidFill>
                  <a:srgbClr val="000000"/>
                </a:solidFill>
                <a:ea typeface="宋体" pitchFamily="2" charset="-122"/>
              </a:rPr>
              <a:t>6</a:t>
            </a:r>
            <a:r>
              <a:rPr lang="zh-CN" altLang="en-US" sz="2100">
                <a:solidFill>
                  <a:srgbClr val="000000"/>
                </a:solidFill>
                <a:ea typeface="宋体" pitchFamily="2" charset="-122"/>
              </a:rPr>
              <a:t>. </a:t>
            </a:r>
            <a:r>
              <a:rPr lang="zh-CN" altLang="en-US" sz="2100">
                <a:solidFill>
                  <a:srgbClr val="000000"/>
                </a:solidFill>
                <a:latin typeface="宋体" pitchFamily="2" charset="-122"/>
                <a:ea typeface="宋体" pitchFamily="2" charset="-122"/>
              </a:rPr>
              <a:t>气体电极和氧化还原电极要写出导电的惰性电 极，通常是用镀有铂黑的铂电极。</a:t>
            </a:r>
            <a:endParaRPr lang="zh-CN" altLang="en-US" sz="2100">
              <a:solidFill>
                <a:srgbClr val="000000"/>
              </a:solidFill>
              <a:ea typeface="宋体" pitchFamily="2" charset="-122"/>
            </a:endParaRPr>
          </a:p>
        </p:txBody>
      </p:sp>
      <p:sp>
        <p:nvSpPr>
          <p:cNvPr id="2" name="文本框 1">
            <a:extLst>
              <a:ext uri="{FF2B5EF4-FFF2-40B4-BE49-F238E27FC236}">
                <a16:creationId xmlns:a16="http://schemas.microsoft.com/office/drawing/2014/main" id="{B9FD52AC-F159-48FF-8A65-A81E0B0FBD0D}"/>
              </a:ext>
            </a:extLst>
          </p:cNvPr>
          <p:cNvSpPr txBox="1"/>
          <p:nvPr/>
        </p:nvSpPr>
        <p:spPr>
          <a:xfrm>
            <a:off x="1248013" y="5672170"/>
            <a:ext cx="6647974" cy="369332"/>
          </a:xfrm>
          <a:prstGeom prst="rect">
            <a:avLst/>
          </a:prstGeom>
          <a:noFill/>
        </p:spPr>
        <p:txBody>
          <a:bodyPr wrap="none" rtlCol="0">
            <a:spAutoFit/>
          </a:bodyPr>
          <a:lstStyle/>
          <a:p>
            <a:r>
              <a:rPr lang="zh-CN" altLang="en-US" dirty="0"/>
              <a:t>从溶液到外部电路，必需一根金属导线。因此需要固态金属电极</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69539"/>
                                        </p:tgtEl>
                                        <p:attrNameLst>
                                          <p:attrName>style.visibility</p:attrName>
                                        </p:attrNameLst>
                                      </p:cBhvr>
                                      <p:to>
                                        <p:strVal val="visible"/>
                                      </p:to>
                                    </p:set>
                                    <p:animEffect transition="in" filter="wipe(left)">
                                      <p:cBhvr>
                                        <p:cTn id="12" dur="500"/>
                                        <p:tgtEl>
                                          <p:spTgt spid="1769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88296" y="1921669"/>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endParaRPr kumimoji="1" lang="en-US" altLang="zh-CN" sz="2100" b="0">
              <a:solidFill>
                <a:srgbClr val="000000"/>
              </a:solidFill>
              <a:latin typeface="宋体" pitchFamily="2" charset="-122"/>
              <a:ea typeface="宋体" pitchFamily="2" charset="-122"/>
            </a:endParaRPr>
          </a:p>
        </p:txBody>
      </p:sp>
      <mc:AlternateContent xmlns:mc="http://schemas.openxmlformats.org/markup-compatibility/2006" xmlns:a14="http://schemas.microsoft.com/office/drawing/2010/main">
        <mc:Choice Requires="a14">
          <p:sp>
            <p:nvSpPr>
              <p:cNvPr id="1809480" name="Object 72"/>
              <p:cNvSpPr txBox="1"/>
              <p:nvPr/>
            </p:nvSpPr>
            <p:spPr bwMode="auto">
              <a:xfrm>
                <a:off x="2243668" y="3395399"/>
                <a:ext cx="5742415" cy="60944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i="0">
                          <a:solidFill>
                            <a:srgbClr val="0000FF"/>
                          </a:solidFill>
                          <a:latin typeface="Cambria Math" panose="02040503050406030204" pitchFamily="18" charset="0"/>
                        </a:rPr>
                        <m:t>Zn</m:t>
                      </m:r>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m:t>
                      </m:r>
                      <m:r>
                        <a:rPr lang="zh-CN" altLang="en-US" i="1">
                          <a:solidFill>
                            <a:srgbClr val="FF0000"/>
                          </a:solidFill>
                          <a:latin typeface="Cambria Math" panose="02040503050406030204" pitchFamily="18" charset="0"/>
                        </a:rPr>
                        <m:t>│</m:t>
                      </m:r>
                      <m:r>
                        <m:rPr>
                          <m:nor/>
                        </m:rPr>
                        <a:rPr lang="zh-CN" altLang="en-US" i="0">
                          <a:solidFill>
                            <a:srgbClr val="0000FF"/>
                          </a:solidFill>
                          <a:latin typeface="Cambria Math" panose="02040503050406030204" pitchFamily="18" charset="0"/>
                        </a:rPr>
                        <m:t>Z</m:t>
                      </m:r>
                      <m:sSup>
                        <m:sSupPr>
                          <m:ctrlPr>
                            <a:rPr lang="zh-CN" altLang="en-US" i="1">
                              <a:solidFill>
                                <a:srgbClr val="0000FF"/>
                              </a:solidFill>
                              <a:latin typeface="Cambria Math" panose="02040503050406030204" pitchFamily="18" charset="0"/>
                            </a:rPr>
                          </m:ctrlPr>
                        </m:sSupPr>
                        <m:e>
                          <m:r>
                            <m:rPr>
                              <m:nor/>
                            </m:rPr>
                            <a:rPr lang="zh-CN" altLang="en-US" i="0">
                              <a:solidFill>
                                <a:srgbClr val="0000FF"/>
                              </a:solidFill>
                              <a:latin typeface="Cambria Math" panose="02040503050406030204" pitchFamily="18" charset="0"/>
                            </a:rPr>
                            <m:t>n</m:t>
                          </m:r>
                        </m:e>
                        <m:sup>
                          <m:r>
                            <m:rPr>
                              <m:nor/>
                            </m:rPr>
                            <a:rPr lang="zh-CN" altLang="en-US" i="0">
                              <a:solidFill>
                                <a:srgbClr val="0000FF"/>
                              </a:solidFill>
                              <a:latin typeface="Cambria Math" panose="02040503050406030204" pitchFamily="18" charset="0"/>
                            </a:rPr>
                            <m:t>2+</m:t>
                          </m:r>
                        </m:sup>
                      </m:sSup>
                      <m:r>
                        <a:rPr lang="zh-CN" altLang="en-US" i="1">
                          <a:solidFill>
                            <a:srgbClr val="0000FF"/>
                          </a:solidFill>
                          <a:latin typeface="Cambria Math" panose="02040503050406030204" pitchFamily="18" charset="0"/>
                        </a:rPr>
                        <m:t>(</m:t>
                      </m:r>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1</m:t>
                          </m:r>
                        </m:sub>
                      </m:sSub>
                      <m:r>
                        <a:rPr lang="zh-CN" altLang="en-US" i="1">
                          <a:solidFill>
                            <a:srgbClr val="0000FF"/>
                          </a:solidFill>
                          <a:latin typeface="Cambria Math" panose="02040503050406030204" pitchFamily="18" charset="0"/>
                        </a:rPr>
                        <m:t>)</m:t>
                      </m:r>
                      <m:r>
                        <a:rPr lang="zh-CN" altLang="en-US" i="1">
                          <a:solidFill>
                            <a:srgbClr val="FF0000"/>
                          </a:solidFill>
                          <a:latin typeface="Cambria Math" panose="02040503050406030204" pitchFamily="18" charset="0"/>
                        </a:rPr>
                        <m:t>‖</m:t>
                      </m:r>
                      <m:r>
                        <m:rPr>
                          <m:nor/>
                        </m:rPr>
                        <a:rPr lang="zh-CN" altLang="en-US" i="0">
                          <a:solidFill>
                            <a:srgbClr val="0000FF"/>
                          </a:solidFill>
                          <a:latin typeface="Cambria Math" panose="02040503050406030204" pitchFamily="18" charset="0"/>
                        </a:rPr>
                        <m:t>F</m:t>
                      </m:r>
                      <m:sSup>
                        <m:sSupPr>
                          <m:ctrlPr>
                            <a:rPr lang="zh-CN" altLang="en-US" i="1">
                              <a:solidFill>
                                <a:srgbClr val="0000FF"/>
                              </a:solidFill>
                              <a:latin typeface="Cambria Math" panose="02040503050406030204" pitchFamily="18" charset="0"/>
                            </a:rPr>
                          </m:ctrlPr>
                        </m:sSupPr>
                        <m:e>
                          <m:r>
                            <m:rPr>
                              <m:nor/>
                            </m:rPr>
                            <a:rPr lang="zh-CN" altLang="en-US" i="0">
                              <a:solidFill>
                                <a:srgbClr val="0000FF"/>
                              </a:solidFill>
                              <a:latin typeface="Cambria Math" panose="02040503050406030204" pitchFamily="18" charset="0"/>
                            </a:rPr>
                            <m:t>e</m:t>
                          </m:r>
                        </m:e>
                        <m:sup>
                          <m:r>
                            <m:rPr>
                              <m:nor/>
                            </m:rPr>
                            <a:rPr lang="zh-CN" altLang="en-US" i="0">
                              <a:solidFill>
                                <a:srgbClr val="0000FF"/>
                              </a:solidFill>
                              <a:latin typeface="Cambria Math" panose="02040503050406030204" pitchFamily="18" charset="0"/>
                            </a:rPr>
                            <m:t>3+</m:t>
                          </m:r>
                        </m:sup>
                      </m:sSup>
                      <m:r>
                        <a:rPr lang="zh-CN" altLang="en-US" i="1">
                          <a:solidFill>
                            <a:srgbClr val="0000FF"/>
                          </a:solidFill>
                          <a:latin typeface="Cambria Math" panose="02040503050406030204" pitchFamily="18" charset="0"/>
                        </a:rPr>
                        <m:t>(</m:t>
                      </m:r>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2</m:t>
                          </m:r>
                        </m:sub>
                      </m:sSub>
                      <m:r>
                        <a:rPr lang="zh-CN" altLang="en-US" i="1">
                          <a:solidFill>
                            <a:srgbClr val="0000FF"/>
                          </a:solidFill>
                          <a:latin typeface="Cambria Math" panose="02040503050406030204" pitchFamily="18" charset="0"/>
                        </a:rPr>
                        <m:t>)</m:t>
                      </m:r>
                      <m:r>
                        <a:rPr lang="zh-CN" altLang="en-US" i="0">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 </m:t>
                      </m:r>
                      <m:r>
                        <m:rPr>
                          <m:nor/>
                        </m:rPr>
                        <a:rPr lang="zh-CN" altLang="en-US" i="0">
                          <a:solidFill>
                            <a:srgbClr val="0000FF"/>
                          </a:solidFill>
                          <a:latin typeface="Cambria Math" panose="02040503050406030204" pitchFamily="18" charset="0"/>
                        </a:rPr>
                        <m:t>F</m:t>
                      </m:r>
                      <m:sSup>
                        <m:sSupPr>
                          <m:ctrlPr>
                            <a:rPr lang="zh-CN" altLang="en-US" i="1">
                              <a:solidFill>
                                <a:srgbClr val="0000FF"/>
                              </a:solidFill>
                              <a:latin typeface="Cambria Math" panose="02040503050406030204" pitchFamily="18" charset="0"/>
                            </a:rPr>
                          </m:ctrlPr>
                        </m:sSupPr>
                        <m:e>
                          <m:r>
                            <m:rPr>
                              <m:nor/>
                            </m:rPr>
                            <a:rPr lang="zh-CN" altLang="en-US" i="0">
                              <a:solidFill>
                                <a:srgbClr val="0000FF"/>
                              </a:solidFill>
                              <a:latin typeface="Cambria Math" panose="02040503050406030204" pitchFamily="18" charset="0"/>
                            </a:rPr>
                            <m:t>e</m:t>
                          </m:r>
                        </m:e>
                        <m:sup>
                          <m:r>
                            <m:rPr>
                              <m:nor/>
                            </m:rPr>
                            <a:rPr lang="zh-CN" altLang="en-US" i="0">
                              <a:solidFill>
                                <a:srgbClr val="0000FF"/>
                              </a:solidFill>
                              <a:latin typeface="Cambria Math" panose="02040503050406030204" pitchFamily="18" charset="0"/>
                            </a:rPr>
                            <m:t>2+</m:t>
                          </m:r>
                        </m:sup>
                      </m:sSup>
                      <m:r>
                        <a:rPr lang="zh-CN" altLang="en-US" i="1">
                          <a:solidFill>
                            <a:srgbClr val="0000FF"/>
                          </a:solidFill>
                          <a:latin typeface="Cambria Math" panose="02040503050406030204" pitchFamily="18" charset="0"/>
                        </a:rPr>
                        <m:t>(</m:t>
                      </m:r>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3</m:t>
                          </m:r>
                        </m:sub>
                      </m:sSub>
                      <m:r>
                        <a:rPr lang="zh-CN" altLang="en-US" i="1">
                          <a:solidFill>
                            <a:srgbClr val="0000FF"/>
                          </a:solidFill>
                          <a:latin typeface="Cambria Math" panose="02040503050406030204" pitchFamily="18" charset="0"/>
                        </a:rPr>
                        <m:t>)</m:t>
                      </m:r>
                      <m:r>
                        <a:rPr lang="zh-CN" altLang="en-US" i="1">
                          <a:solidFill>
                            <a:srgbClr val="FF0000"/>
                          </a:solidFill>
                          <a:latin typeface="Cambria Math" panose="02040503050406030204" pitchFamily="18" charset="0"/>
                        </a:rPr>
                        <m:t>│</m:t>
                      </m:r>
                      <m:r>
                        <m:rPr>
                          <m:nor/>
                        </m:rPr>
                        <a:rPr lang="zh-CN" altLang="en-US" i="0">
                          <a:solidFill>
                            <a:srgbClr val="0000FF"/>
                          </a:solidFill>
                          <a:latin typeface="Cambria Math" panose="02040503050406030204" pitchFamily="18" charset="0"/>
                        </a:rPr>
                        <m:t>Pt</m:t>
                      </m:r>
                      <m:r>
                        <a:rPr lang="zh-CN" altLang="en-US" i="1">
                          <a:solidFill>
                            <a:srgbClr val="0000FF"/>
                          </a:solidFill>
                          <a:latin typeface="Cambria Math" panose="02040503050406030204" pitchFamily="18" charset="0"/>
                        </a:rPr>
                        <m:t>（</m:t>
                      </m:r>
                      <m:r>
                        <m:rPr>
                          <m:sty m:val="p"/>
                        </m:rPr>
                        <a:rPr lang="en-US" altLang="zh-CN" i="1">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m:t>
                      </m:r>
                    </m:oMath>
                  </m:oMathPara>
                </a14:m>
                <a:endParaRPr lang="zh-CN" altLang="en-US" dirty="0"/>
              </a:p>
            </p:txBody>
          </p:sp>
        </mc:Choice>
        <mc:Fallback xmlns="">
          <p:sp>
            <p:nvSpPr>
              <p:cNvPr id="1809480" name="Object 72"/>
              <p:cNvSpPr txBox="1">
                <a:spLocks noRot="1" noChangeAspect="1" noMove="1" noResize="1" noEditPoints="1" noAdjustHandles="1" noChangeArrowheads="1" noChangeShapeType="1" noTextEdit="1"/>
              </p:cNvSpPr>
              <p:nvPr/>
            </p:nvSpPr>
            <p:spPr bwMode="auto">
              <a:xfrm>
                <a:off x="2243668" y="3395399"/>
                <a:ext cx="5742415" cy="609444"/>
              </a:xfrm>
              <a:prstGeom prst="rect">
                <a:avLst/>
              </a:prstGeom>
              <a:blipFill>
                <a:blip r:embed="rId3"/>
                <a:stretch>
                  <a:fillRect/>
                </a:stretch>
              </a:blipFill>
              <a:ln>
                <a:noFill/>
              </a:ln>
            </p:spPr>
            <p:txBody>
              <a:bodyPr/>
              <a:lstStyle/>
              <a:p>
                <a:r>
                  <a:rPr lang="zh-CN" altLang="en-US">
                    <a:noFill/>
                  </a:rPr>
                  <a:t> </a:t>
                </a:r>
              </a:p>
            </p:txBody>
          </p:sp>
        </mc:Fallback>
      </mc:AlternateContent>
      <p:sp>
        <p:nvSpPr>
          <p:cNvPr id="24581" name="Text Box 73"/>
          <p:cNvSpPr txBox="1">
            <a:spLocks noChangeArrowheads="1"/>
          </p:cNvSpPr>
          <p:nvPr/>
        </p:nvSpPr>
        <p:spPr bwMode="auto">
          <a:xfrm>
            <a:off x="976842" y="1489432"/>
            <a:ext cx="6065044" cy="100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50000"/>
              </a:lnSpc>
              <a:spcBef>
                <a:spcPct val="50000"/>
              </a:spcBef>
              <a:spcAft>
                <a:spcPct val="0"/>
              </a:spcAft>
            </a:pPr>
            <a:r>
              <a:rPr lang="zh-CN" altLang="en-US" sz="2100" dirty="0">
                <a:solidFill>
                  <a:srgbClr val="000000"/>
                </a:solidFill>
                <a:ea typeface="宋体" pitchFamily="2" charset="-122"/>
              </a:rPr>
              <a:t>根据电池表示式写出电池半反应</a:t>
            </a:r>
            <a:r>
              <a:rPr lang="en-US" altLang="zh-CN" sz="2100" dirty="0">
                <a:solidFill>
                  <a:srgbClr val="000000"/>
                </a:solidFill>
                <a:ea typeface="宋体" pitchFamily="2" charset="-122"/>
              </a:rPr>
              <a:t>(</a:t>
            </a:r>
            <a:r>
              <a:rPr lang="zh-CN" altLang="en-US" sz="2100" dirty="0">
                <a:solidFill>
                  <a:srgbClr val="000000"/>
                </a:solidFill>
                <a:ea typeface="宋体" pitchFamily="2" charset="-122"/>
              </a:rPr>
              <a:t>电极反应式</a:t>
            </a:r>
            <a:r>
              <a:rPr lang="en-US" altLang="zh-CN" sz="2100" dirty="0">
                <a:solidFill>
                  <a:srgbClr val="000000"/>
                </a:solidFill>
                <a:ea typeface="宋体" pitchFamily="2" charset="-122"/>
              </a:rPr>
              <a:t>)</a:t>
            </a:r>
            <a:r>
              <a:rPr lang="zh-CN" altLang="en-US" sz="2100" dirty="0">
                <a:solidFill>
                  <a:srgbClr val="000000"/>
                </a:solidFill>
                <a:ea typeface="宋体" pitchFamily="2" charset="-122"/>
              </a:rPr>
              <a:t>与总反应：</a:t>
            </a:r>
          </a:p>
        </p:txBody>
      </p:sp>
      <mc:AlternateContent xmlns:mc="http://schemas.openxmlformats.org/markup-compatibility/2006" xmlns:a14="http://schemas.microsoft.com/office/drawing/2010/main">
        <mc:Choice Requires="a14">
          <p:sp>
            <p:nvSpPr>
              <p:cNvPr id="1809482" name="Object 74"/>
              <p:cNvSpPr txBox="1"/>
              <p:nvPr/>
            </p:nvSpPr>
            <p:spPr bwMode="auto">
              <a:xfrm>
                <a:off x="2243668" y="2686392"/>
                <a:ext cx="4174331" cy="4714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FF0000"/>
                              </a:solidFill>
                              <a:latin typeface="Cambria Math" panose="02040503050406030204" pitchFamily="18" charset="0"/>
                            </a:rPr>
                          </m:ctrlPr>
                        </m:dPr>
                        <m:e>
                          <m:r>
                            <m:rPr>
                              <m:nor/>
                            </m:rPr>
                            <a:rPr lang="zh-CN" altLang="en-US" i="0">
                              <a:solidFill>
                                <a:srgbClr val="0000FF"/>
                              </a:solidFill>
                              <a:latin typeface="Cambria Math" panose="02040503050406030204" pitchFamily="18" charset="0"/>
                            </a:rPr>
                            <m:t>Zn</m:t>
                          </m:r>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m:t>
                          </m:r>
                          <m:r>
                            <a:rPr lang="zh-CN" altLang="en-US" i="1">
                              <a:solidFill>
                                <a:srgbClr val="FF0000"/>
                              </a:solidFill>
                              <a:latin typeface="Cambria Math" panose="02040503050406030204" pitchFamily="18" charset="0"/>
                            </a:rPr>
                            <m:t>│</m:t>
                          </m:r>
                          <m:r>
                            <m:rPr>
                              <m:nor/>
                            </m:rPr>
                            <a:rPr lang="zh-CN" altLang="en-US" i="0">
                              <a:solidFill>
                                <a:srgbClr val="0000FF"/>
                              </a:solidFill>
                              <a:latin typeface="Cambria Math" panose="02040503050406030204" pitchFamily="18" charset="0"/>
                            </a:rPr>
                            <m:t>ZnS</m:t>
                          </m:r>
                          <m:sSub>
                            <m:sSubPr>
                              <m:ctrlPr>
                                <a:rPr lang="zh-CN" altLang="en-US" i="1">
                                  <a:solidFill>
                                    <a:srgbClr val="0000FF"/>
                                  </a:solidFill>
                                  <a:latin typeface="Cambria Math" panose="02040503050406030204" pitchFamily="18" charset="0"/>
                                </a:rPr>
                              </m:ctrlPr>
                            </m:sSubPr>
                            <m:e>
                              <m:r>
                                <m:rPr>
                                  <m:nor/>
                                </m:rPr>
                                <a:rPr lang="zh-CN" altLang="en-US" i="0">
                                  <a:solidFill>
                                    <a:srgbClr val="0000FF"/>
                                  </a:solidFill>
                                  <a:latin typeface="Cambria Math" panose="02040503050406030204" pitchFamily="18" charset="0"/>
                                </a:rPr>
                                <m:t>O</m:t>
                              </m:r>
                            </m:e>
                            <m:sub>
                              <m:r>
                                <a:rPr lang="zh-CN" altLang="en-US" i="0">
                                  <a:solidFill>
                                    <a:srgbClr val="0000FF"/>
                                  </a:solidFill>
                                  <a:latin typeface="Cambria Math" panose="02040503050406030204" pitchFamily="18" charset="0"/>
                                </a:rPr>
                                <m:t>4</m:t>
                              </m:r>
                            </m:sub>
                          </m:sSub>
                          <m:r>
                            <a:rPr lang="zh-CN" altLang="en-US" i="1">
                              <a:solidFill>
                                <a:srgbClr val="0000FF"/>
                              </a:solidFill>
                              <a:latin typeface="Cambria Math" panose="02040503050406030204" pitchFamily="18" charset="0"/>
                            </a:rPr>
                            <m:t>(</m:t>
                          </m:r>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1</m:t>
                              </m:r>
                            </m:sub>
                          </m:sSub>
                          <m:r>
                            <a:rPr lang="zh-CN" altLang="en-US" i="1">
                              <a:solidFill>
                                <a:srgbClr val="0000FF"/>
                              </a:solidFill>
                              <a:latin typeface="Cambria Math" panose="02040503050406030204" pitchFamily="18" charset="0"/>
                            </a:rPr>
                            <m:t>)</m:t>
                          </m:r>
                        </m:e>
                      </m:d>
                      <m:r>
                        <m:rPr>
                          <m:nor/>
                        </m:rPr>
                        <a:rPr lang="zh-CN" altLang="en-US" i="0">
                          <a:solidFill>
                            <a:srgbClr val="0000FF"/>
                          </a:solidFill>
                          <a:latin typeface="Cambria Math" panose="02040503050406030204" pitchFamily="18" charset="0"/>
                        </a:rPr>
                        <m:t>CuS</m:t>
                      </m:r>
                      <m:sSub>
                        <m:sSubPr>
                          <m:ctrlPr>
                            <a:rPr lang="zh-CN" altLang="en-US" i="1">
                              <a:solidFill>
                                <a:srgbClr val="0000FF"/>
                              </a:solidFill>
                              <a:latin typeface="Cambria Math" panose="02040503050406030204" pitchFamily="18" charset="0"/>
                            </a:rPr>
                          </m:ctrlPr>
                        </m:sSubPr>
                        <m:e>
                          <m:r>
                            <m:rPr>
                              <m:nor/>
                            </m:rPr>
                            <a:rPr lang="zh-CN" altLang="en-US" i="0">
                              <a:solidFill>
                                <a:srgbClr val="0000FF"/>
                              </a:solidFill>
                              <a:latin typeface="Cambria Math" panose="02040503050406030204" pitchFamily="18" charset="0"/>
                            </a:rPr>
                            <m:t>O</m:t>
                          </m:r>
                        </m:e>
                        <m:sub>
                          <m:r>
                            <a:rPr lang="zh-CN" altLang="en-US" i="0">
                              <a:solidFill>
                                <a:srgbClr val="0000FF"/>
                              </a:solidFill>
                              <a:latin typeface="Cambria Math" panose="02040503050406030204" pitchFamily="18" charset="0"/>
                            </a:rPr>
                            <m:t>4</m:t>
                          </m:r>
                        </m:sub>
                      </m:sSub>
                      <m:r>
                        <a:rPr lang="zh-CN" altLang="en-US" i="1">
                          <a:solidFill>
                            <a:srgbClr val="0000FF"/>
                          </a:solidFill>
                          <a:latin typeface="Cambria Math" panose="02040503050406030204" pitchFamily="18" charset="0"/>
                        </a:rPr>
                        <m:t>(</m:t>
                      </m:r>
                      <m:sSub>
                        <m:sSubPr>
                          <m:ctrlPr>
                            <a:rPr lang="zh-CN" altLang="en-US"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2</m:t>
                          </m:r>
                        </m:sub>
                      </m:sSub>
                      <m:r>
                        <a:rPr lang="zh-CN" altLang="en-US" i="1">
                          <a:solidFill>
                            <a:srgbClr val="0000FF"/>
                          </a:solidFill>
                          <a:latin typeface="Cambria Math" panose="02040503050406030204" pitchFamily="18" charset="0"/>
                        </a:rPr>
                        <m:t>)</m:t>
                      </m:r>
                      <m:r>
                        <a:rPr lang="zh-CN" altLang="en-US" i="1">
                          <a:solidFill>
                            <a:srgbClr val="FF0000"/>
                          </a:solidFill>
                          <a:latin typeface="Cambria Math" panose="02040503050406030204" pitchFamily="18" charset="0"/>
                        </a:rPr>
                        <m:t>│</m:t>
                      </m:r>
                      <m:r>
                        <m:rPr>
                          <m:nor/>
                        </m:rPr>
                        <a:rPr lang="zh-CN" altLang="en-US" i="0">
                          <a:solidFill>
                            <a:srgbClr val="0000FF"/>
                          </a:solidFill>
                          <a:latin typeface="Cambria Math" panose="02040503050406030204" pitchFamily="18" charset="0"/>
                        </a:rPr>
                        <m:t>Cu</m:t>
                      </m:r>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m:t>
                      </m:r>
                    </m:oMath>
                  </m:oMathPara>
                </a14:m>
                <a:endParaRPr lang="zh-CN" altLang="en-US" dirty="0"/>
              </a:p>
            </p:txBody>
          </p:sp>
        </mc:Choice>
        <mc:Fallback xmlns="">
          <p:sp>
            <p:nvSpPr>
              <p:cNvPr id="1809482" name="Object 74"/>
              <p:cNvSpPr txBox="1">
                <a:spLocks noRot="1" noChangeAspect="1" noMove="1" noResize="1" noEditPoints="1" noAdjustHandles="1" noChangeArrowheads="1" noChangeShapeType="1" noTextEdit="1"/>
              </p:cNvSpPr>
              <p:nvPr/>
            </p:nvSpPr>
            <p:spPr bwMode="auto">
              <a:xfrm>
                <a:off x="2243668" y="2686392"/>
                <a:ext cx="4174331" cy="471488"/>
              </a:xfrm>
              <a:prstGeom prst="rect">
                <a:avLst/>
              </a:prstGeom>
              <a:blipFill>
                <a:blip r:embed="rId5"/>
                <a:stretch>
                  <a:fillRect t="-128571" b="-190909"/>
                </a:stretch>
              </a:blipFill>
              <a:ln>
                <a:noFill/>
              </a:ln>
              <a:effectLst/>
            </p:spPr>
            <p:txBody>
              <a:bodyPr/>
              <a:lstStyle/>
              <a:p>
                <a:r>
                  <a:rPr lang="zh-CN" altLang="en-US">
                    <a:noFill/>
                  </a:rPr>
                  <a:t> </a:t>
                </a:r>
              </a:p>
            </p:txBody>
          </p:sp>
        </mc:Fallback>
      </mc:AlternateContent>
      <p:sp>
        <p:nvSpPr>
          <p:cNvPr id="24583" name="Text Box 3"/>
          <p:cNvSpPr txBox="1">
            <a:spLocks noChangeArrowheads="1"/>
          </p:cNvSpPr>
          <p:nvPr/>
        </p:nvSpPr>
        <p:spPr bwMode="auto">
          <a:xfrm>
            <a:off x="976842" y="478353"/>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9.3.1 </a:t>
            </a:r>
            <a:r>
              <a:rPr kumimoji="1" lang="zh-CN" altLang="en-US" sz="2700" dirty="0">
                <a:solidFill>
                  <a:srgbClr val="000000"/>
                </a:solidFill>
                <a:ea typeface="宋体" pitchFamily="2" charset="-122"/>
              </a:rPr>
              <a:t>原电池</a:t>
            </a:r>
            <a:endParaRPr kumimoji="1" lang="en-US" altLang="zh-CN" sz="1500" b="0" dirty="0">
              <a:solidFill>
                <a:srgbClr val="000000"/>
              </a:solidFill>
              <a:ea typeface="宋体" pitchFamily="2" charset="-122"/>
            </a:endParaRPr>
          </a:p>
        </p:txBody>
      </p:sp>
      <p:sp>
        <p:nvSpPr>
          <p:cNvPr id="2" name="文本框 1">
            <a:extLst>
              <a:ext uri="{FF2B5EF4-FFF2-40B4-BE49-F238E27FC236}">
                <a16:creationId xmlns:a16="http://schemas.microsoft.com/office/drawing/2014/main" id="{3EF5A4C9-7388-4B2E-94F9-0C4876A82FA9}"/>
              </a:ext>
            </a:extLst>
          </p:cNvPr>
          <p:cNvSpPr txBox="1"/>
          <p:nvPr/>
        </p:nvSpPr>
        <p:spPr>
          <a:xfrm>
            <a:off x="976842" y="4397829"/>
            <a:ext cx="4916731" cy="1477328"/>
          </a:xfrm>
          <a:prstGeom prst="rect">
            <a:avLst/>
          </a:prstGeom>
          <a:noFill/>
        </p:spPr>
        <p:txBody>
          <a:bodyPr wrap="none" rtlCol="0">
            <a:spAutoFit/>
          </a:bodyPr>
          <a:lstStyle/>
          <a:p>
            <a:r>
              <a:rPr lang="zh-CN" altLang="en-US" b="1" dirty="0"/>
              <a:t>原电池要求：</a:t>
            </a:r>
            <a:endParaRPr lang="en-US" altLang="zh-CN" b="1" dirty="0"/>
          </a:p>
          <a:p>
            <a:endParaRPr lang="en-US" altLang="zh-CN" b="1" dirty="0"/>
          </a:p>
          <a:p>
            <a:pPr marL="342900" indent="-342900">
              <a:buAutoNum type="arabicPeriod"/>
            </a:pPr>
            <a:r>
              <a:rPr lang="zh-CN" altLang="en-US" dirty="0"/>
              <a:t>能根据氧化还原反应写出原电池</a:t>
            </a:r>
            <a:endParaRPr lang="en-US" altLang="zh-CN" dirty="0"/>
          </a:p>
          <a:p>
            <a:pPr marL="342900" indent="-342900">
              <a:buAutoNum type="arabicPeriod"/>
            </a:pPr>
            <a:endParaRPr lang="en-US" altLang="zh-CN" dirty="0"/>
          </a:p>
          <a:p>
            <a:pPr marL="342900" indent="-342900">
              <a:buAutoNum type="arabicPeriod"/>
            </a:pPr>
            <a:r>
              <a:rPr lang="zh-CN" altLang="en-US" dirty="0"/>
              <a:t>能根据原电池写出氧化半反应和还原半反应</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1024218" y="519730"/>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9.3.2 </a:t>
            </a:r>
            <a:r>
              <a:rPr kumimoji="1" lang="zh-CN" altLang="en-US" sz="2700" dirty="0">
                <a:solidFill>
                  <a:srgbClr val="000000"/>
                </a:solidFill>
                <a:ea typeface="宋体" pitchFamily="2" charset="-122"/>
              </a:rPr>
              <a:t>电极电势  </a:t>
            </a:r>
            <a:endParaRPr kumimoji="1" lang="en-US" altLang="zh-CN" sz="1500" b="0" dirty="0">
              <a:solidFill>
                <a:srgbClr val="000000"/>
              </a:solidFill>
              <a:ea typeface="宋体" pitchFamily="2" charset="-122"/>
            </a:endParaRPr>
          </a:p>
        </p:txBody>
      </p:sp>
      <p:grpSp>
        <p:nvGrpSpPr>
          <p:cNvPr id="25603" name="组合 2"/>
          <p:cNvGrpSpPr>
            <a:grpSpLocks/>
          </p:cNvGrpSpPr>
          <p:nvPr/>
        </p:nvGrpSpPr>
        <p:grpSpPr bwMode="auto">
          <a:xfrm>
            <a:off x="1267881" y="1484351"/>
            <a:ext cx="4860131" cy="3164126"/>
            <a:chOff x="947738" y="1323975"/>
            <a:chExt cx="6683375" cy="4973615"/>
          </a:xfrm>
        </p:grpSpPr>
        <p:sp>
          <p:nvSpPr>
            <p:cNvPr id="25605" name="Rectangle 5"/>
            <p:cNvSpPr>
              <a:spLocks noChangeArrowheads="1"/>
            </p:cNvSpPr>
            <p:nvPr/>
          </p:nvSpPr>
          <p:spPr bwMode="auto">
            <a:xfrm>
              <a:off x="2789237" y="5789614"/>
              <a:ext cx="1611311" cy="5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p>
              <a:pPr fontAlgn="base">
                <a:spcBef>
                  <a:spcPct val="0"/>
                </a:spcBef>
                <a:spcAft>
                  <a:spcPct val="0"/>
                </a:spcAft>
              </a:pPr>
              <a:r>
                <a:rPr kumimoji="1" lang="zh-CN" altLang="en-US" sz="2100" b="1">
                  <a:solidFill>
                    <a:srgbClr val="FF0000"/>
                  </a:solidFill>
                  <a:latin typeface="宋体" pitchFamily="2" charset="-122"/>
                  <a:ea typeface="宋体" pitchFamily="2" charset="-122"/>
                  <a:sym typeface="Monotype Sorts" pitchFamily="2" charset="2"/>
                </a:rPr>
                <a:t>双电层</a:t>
              </a:r>
            </a:p>
          </p:txBody>
        </p:sp>
        <p:sp>
          <p:nvSpPr>
            <p:cNvPr id="25606" name="Freeform 9"/>
            <p:cNvSpPr>
              <a:spLocks/>
            </p:cNvSpPr>
            <p:nvPr/>
          </p:nvSpPr>
          <p:spPr bwMode="auto">
            <a:xfrm>
              <a:off x="3125788" y="1930400"/>
              <a:ext cx="4265612" cy="3862388"/>
            </a:xfrm>
            <a:custGeom>
              <a:avLst/>
              <a:gdLst>
                <a:gd name="T0" fmla="*/ 0 w 10000"/>
                <a:gd name="T1" fmla="*/ 0 h 10000"/>
                <a:gd name="T2" fmla="*/ 2147483647 w 10000"/>
                <a:gd name="T3" fmla="*/ 2147483647 h 10000"/>
                <a:gd name="T4" fmla="*/ 2147483647 w 10000"/>
                <a:gd name="T5" fmla="*/ 2147483647 h 10000"/>
                <a:gd name="T6" fmla="*/ 2147483647 w 10000"/>
                <a:gd name="T7" fmla="*/ 2147483647 h 10000"/>
                <a:gd name="T8" fmla="*/ 0 60000 65536"/>
                <a:gd name="T9" fmla="*/ 0 60000 65536"/>
                <a:gd name="T10" fmla="*/ 0 60000 65536"/>
                <a:gd name="T11" fmla="*/ 0 60000 65536"/>
                <a:gd name="T12" fmla="*/ 0 w 10000"/>
                <a:gd name="T13" fmla="*/ 0 h 10000"/>
                <a:gd name="T14" fmla="*/ 10000 w 10000"/>
                <a:gd name="T15" fmla="*/ 10000 h 10000"/>
              </a:gdLst>
              <a:ahLst/>
              <a:cxnLst>
                <a:cxn ang="T8">
                  <a:pos x="T0" y="T1"/>
                </a:cxn>
                <a:cxn ang="T9">
                  <a:pos x="T2" y="T3"/>
                </a:cxn>
                <a:cxn ang="T10">
                  <a:pos x="T4" y="T5"/>
                </a:cxn>
                <a:cxn ang="T11">
                  <a:pos x="T6" y="T7"/>
                </a:cxn>
              </a:cxnLst>
              <a:rect l="T12" t="T13" r="T14" b="T15"/>
              <a:pathLst>
                <a:path w="10000" h="10000">
                  <a:moveTo>
                    <a:pt x="0" y="0"/>
                  </a:moveTo>
                  <a:cubicBezTo>
                    <a:pt x="424" y="2126"/>
                    <a:pt x="1071" y="4627"/>
                    <a:pt x="1869" y="6101"/>
                  </a:cubicBezTo>
                  <a:cubicBezTo>
                    <a:pt x="2668" y="7576"/>
                    <a:pt x="3446" y="8095"/>
                    <a:pt x="4790" y="8847"/>
                  </a:cubicBezTo>
                  <a:cubicBezTo>
                    <a:pt x="6132" y="9599"/>
                    <a:pt x="8381" y="9880"/>
                    <a:pt x="10000" y="10000"/>
                  </a:cubicBezTo>
                </a:path>
              </a:pathLst>
            </a:custGeom>
            <a:noFill/>
            <a:ln w="31750" cap="flat" cmpd="sng">
              <a:solidFill>
                <a:srgbClr val="CC00CC"/>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grpSp>
          <p:nvGrpSpPr>
            <p:cNvPr id="25607" name="Group 10"/>
            <p:cNvGrpSpPr>
              <a:grpSpLocks/>
            </p:cNvGrpSpPr>
            <p:nvPr/>
          </p:nvGrpSpPr>
          <p:grpSpPr bwMode="auto">
            <a:xfrm>
              <a:off x="1752600" y="1323975"/>
              <a:ext cx="384175" cy="4475163"/>
              <a:chOff x="943" y="667"/>
              <a:chExt cx="243" cy="2763"/>
            </a:xfrm>
          </p:grpSpPr>
          <p:sp>
            <p:nvSpPr>
              <p:cNvPr id="25660" name="Line 13"/>
              <p:cNvSpPr>
                <a:spLocks noChangeShapeType="1"/>
              </p:cNvSpPr>
              <p:nvPr/>
            </p:nvSpPr>
            <p:spPr bwMode="auto">
              <a:xfrm flipV="1">
                <a:off x="1186" y="667"/>
                <a:ext cx="0" cy="2763"/>
              </a:xfrm>
              <a:prstGeom prst="line">
                <a:avLst/>
              </a:prstGeom>
              <a:noFill/>
              <a:ln w="50800">
                <a:solidFill>
                  <a:srgbClr val="0000FF"/>
                </a:solidFill>
                <a:round/>
                <a:headEnd/>
                <a:tailEnd type="triangle" w="sm"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mc:AlternateContent xmlns:mc="http://schemas.openxmlformats.org/markup-compatibility/2006" xmlns:a14="http://schemas.microsoft.com/office/drawing/2010/main">
            <mc:Choice Requires="a14">
              <p:sp>
                <p:nvSpPr>
                  <p:cNvPr id="25661" name="Object 24"/>
                  <p:cNvSpPr txBox="1"/>
                  <p:nvPr/>
                </p:nvSpPr>
                <p:spPr bwMode="auto">
                  <a:xfrm>
                    <a:off x="943" y="792"/>
                    <a:ext cx="223" cy="27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𝜑</m:t>
                          </m:r>
                        </m:oMath>
                      </m:oMathPara>
                    </a14:m>
                    <a:endParaRPr lang="zh-CN" altLang="en-US"/>
                  </a:p>
                </p:txBody>
              </p:sp>
            </mc:Choice>
            <mc:Fallback xmlns="">
              <p:sp>
                <p:nvSpPr>
                  <p:cNvPr id="25661" name="Object 24"/>
                  <p:cNvSpPr txBox="1">
                    <a:spLocks noRot="1" noChangeAspect="1" noMove="1" noResize="1" noEditPoints="1" noAdjustHandles="1" noChangeArrowheads="1" noChangeShapeType="1" noTextEdit="1"/>
                  </p:cNvSpPr>
                  <p:nvPr/>
                </p:nvSpPr>
                <p:spPr bwMode="auto">
                  <a:xfrm>
                    <a:off x="943" y="792"/>
                    <a:ext cx="223" cy="270"/>
                  </a:xfrm>
                  <a:prstGeom prst="rect">
                    <a:avLst/>
                  </a:prstGeom>
                  <a:blipFill>
                    <a:blip r:embed="rId4"/>
                    <a:stretch>
                      <a:fillRect/>
                    </a:stretch>
                  </a:blipFill>
                  <a:ln>
                    <a:noFill/>
                  </a:ln>
                </p:spPr>
                <p:txBody>
                  <a:bodyPr/>
                  <a:lstStyle/>
                  <a:p>
                    <a:r>
                      <a:rPr lang="zh-CN" altLang="en-US">
                        <a:noFill/>
                      </a:rPr>
                      <a:t> </a:t>
                    </a:r>
                  </a:p>
                </p:txBody>
              </p:sp>
            </mc:Fallback>
          </mc:AlternateContent>
        </p:grpSp>
        <p:grpSp>
          <p:nvGrpSpPr>
            <p:cNvPr id="25608" name="Group 15"/>
            <p:cNvGrpSpPr>
              <a:grpSpLocks/>
            </p:cNvGrpSpPr>
            <p:nvPr/>
          </p:nvGrpSpPr>
          <p:grpSpPr bwMode="auto">
            <a:xfrm>
              <a:off x="6700838" y="5888038"/>
              <a:ext cx="930275" cy="404812"/>
              <a:chOff x="4500" y="3671"/>
              <a:chExt cx="586" cy="255"/>
            </a:xfrm>
          </p:grpSpPr>
          <p:sp>
            <p:nvSpPr>
              <p:cNvPr id="25658" name="Line 16"/>
              <p:cNvSpPr>
                <a:spLocks noChangeShapeType="1"/>
              </p:cNvSpPr>
              <p:nvPr/>
            </p:nvSpPr>
            <p:spPr bwMode="auto">
              <a:xfrm>
                <a:off x="4830" y="3767"/>
                <a:ext cx="25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mc:AlternateContent xmlns:mc="http://schemas.openxmlformats.org/markup-compatibility/2006" xmlns:a14="http://schemas.microsoft.com/office/drawing/2010/main">
            <mc:Choice Requires="a14">
              <p:sp>
                <p:nvSpPr>
                  <p:cNvPr id="25659" name="Object 17"/>
                  <p:cNvSpPr txBox="1"/>
                  <p:nvPr/>
                </p:nvSpPr>
                <p:spPr bwMode="auto">
                  <a:xfrm>
                    <a:off x="4500" y="3671"/>
                    <a:ext cx="225" cy="255"/>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59" name="Object 17"/>
                  <p:cNvSpPr txBox="1">
                    <a:spLocks noRot="1" noChangeAspect="1" noMove="1" noResize="1" noEditPoints="1" noAdjustHandles="1" noChangeArrowheads="1" noChangeShapeType="1" noTextEdit="1"/>
                  </p:cNvSpPr>
                  <p:nvPr/>
                </p:nvSpPr>
                <p:spPr bwMode="auto">
                  <a:xfrm>
                    <a:off x="4500" y="3671"/>
                    <a:ext cx="225" cy="255"/>
                  </a:xfrm>
                  <a:prstGeom prst="rect">
                    <a:avLst/>
                  </a:prstGeom>
                  <a:blipFill>
                    <a:blip r:embed="rId5"/>
                    <a:stretch>
                      <a:fillRect/>
                    </a:stretch>
                  </a:blipFill>
                  <a:ln>
                    <a:noFill/>
                  </a:ln>
                  <a:effectLst/>
                </p:spPr>
                <p:txBody>
                  <a:bodyPr/>
                  <a:lstStyle/>
                  <a:p>
                    <a:r>
                      <a:rPr lang="zh-CN" altLang="en-US">
                        <a:noFill/>
                      </a:rPr>
                      <a:t> </a:t>
                    </a:r>
                  </a:p>
                </p:txBody>
              </p:sp>
            </mc:Fallback>
          </mc:AlternateContent>
        </p:grpSp>
        <p:sp>
          <p:nvSpPr>
            <p:cNvPr id="25609" name="Line 18"/>
            <p:cNvSpPr>
              <a:spLocks noChangeShapeType="1"/>
            </p:cNvSpPr>
            <p:nvPr/>
          </p:nvSpPr>
          <p:spPr bwMode="auto">
            <a:xfrm flipV="1">
              <a:off x="947738" y="2595563"/>
              <a:ext cx="555625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10" name="Rectangle 19"/>
            <p:cNvSpPr>
              <a:spLocks noChangeArrowheads="1"/>
            </p:cNvSpPr>
            <p:nvPr/>
          </p:nvSpPr>
          <p:spPr bwMode="auto">
            <a:xfrm>
              <a:off x="2246313" y="1514475"/>
              <a:ext cx="792162" cy="4211638"/>
            </a:xfrm>
            <a:prstGeom prst="rect">
              <a:avLst/>
            </a:prstGeom>
            <a:gradFill rotWithShape="1">
              <a:gsLst>
                <a:gs pos="0">
                  <a:srgbClr val="627551"/>
                </a:gs>
                <a:gs pos="100000">
                  <a:srgbClr val="D4FDA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50000"/>
                </a:spcBef>
                <a:spcAft>
                  <a:spcPct val="0"/>
                </a:spcAft>
              </a:pPr>
              <a:endParaRPr lang="zh-CN" altLang="en-US" b="1">
                <a:solidFill>
                  <a:srgbClr val="FF0000"/>
                </a:solidFill>
                <a:latin typeface="Times New Roman" pitchFamily="18" charset="0"/>
                <a:ea typeface="宋体" pitchFamily="2" charset="-122"/>
                <a:sym typeface="Monotype Sorts" pitchFamily="2" charset="2"/>
              </a:endParaRPr>
            </a:p>
          </p:txBody>
        </p:sp>
        <p:grpSp>
          <p:nvGrpSpPr>
            <p:cNvPr id="25611" name="Group 20"/>
            <p:cNvGrpSpPr>
              <a:grpSpLocks/>
            </p:cNvGrpSpPr>
            <p:nvPr/>
          </p:nvGrpSpPr>
          <p:grpSpPr bwMode="auto">
            <a:xfrm>
              <a:off x="2789238" y="1700213"/>
              <a:ext cx="217487" cy="3889375"/>
              <a:chOff x="2472" y="1071"/>
              <a:chExt cx="137" cy="2450"/>
            </a:xfrm>
          </p:grpSpPr>
          <p:sp>
            <p:nvSpPr>
              <p:cNvPr id="25639" name="Line 21"/>
              <p:cNvSpPr>
                <a:spLocks noChangeShapeType="1"/>
              </p:cNvSpPr>
              <p:nvPr/>
            </p:nvSpPr>
            <p:spPr bwMode="auto">
              <a:xfrm>
                <a:off x="2472" y="1071"/>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0" name="Line 22"/>
              <p:cNvSpPr>
                <a:spLocks noChangeShapeType="1"/>
              </p:cNvSpPr>
              <p:nvPr/>
            </p:nvSpPr>
            <p:spPr bwMode="auto">
              <a:xfrm>
                <a:off x="2472" y="1207"/>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1" name="Line 23"/>
              <p:cNvSpPr>
                <a:spLocks noChangeShapeType="1"/>
              </p:cNvSpPr>
              <p:nvPr/>
            </p:nvSpPr>
            <p:spPr bwMode="auto">
              <a:xfrm>
                <a:off x="2472" y="1344"/>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2" name="Line 24"/>
              <p:cNvSpPr>
                <a:spLocks noChangeShapeType="1"/>
              </p:cNvSpPr>
              <p:nvPr/>
            </p:nvSpPr>
            <p:spPr bwMode="auto">
              <a:xfrm>
                <a:off x="2472" y="1480"/>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3" name="Line 25"/>
              <p:cNvSpPr>
                <a:spLocks noChangeShapeType="1"/>
              </p:cNvSpPr>
              <p:nvPr/>
            </p:nvSpPr>
            <p:spPr bwMode="auto">
              <a:xfrm>
                <a:off x="2472" y="1615"/>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4" name="Line 26"/>
              <p:cNvSpPr>
                <a:spLocks noChangeShapeType="1"/>
              </p:cNvSpPr>
              <p:nvPr/>
            </p:nvSpPr>
            <p:spPr bwMode="auto">
              <a:xfrm>
                <a:off x="2472" y="1751"/>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5" name="Line 27"/>
              <p:cNvSpPr>
                <a:spLocks noChangeShapeType="1"/>
              </p:cNvSpPr>
              <p:nvPr/>
            </p:nvSpPr>
            <p:spPr bwMode="auto">
              <a:xfrm>
                <a:off x="2472" y="1888"/>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6" name="Line 28"/>
              <p:cNvSpPr>
                <a:spLocks noChangeShapeType="1"/>
              </p:cNvSpPr>
              <p:nvPr/>
            </p:nvSpPr>
            <p:spPr bwMode="auto">
              <a:xfrm>
                <a:off x="2472" y="2024"/>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7" name="Line 29"/>
              <p:cNvSpPr>
                <a:spLocks noChangeShapeType="1"/>
              </p:cNvSpPr>
              <p:nvPr/>
            </p:nvSpPr>
            <p:spPr bwMode="auto">
              <a:xfrm>
                <a:off x="2472" y="2159"/>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8" name="Line 30"/>
              <p:cNvSpPr>
                <a:spLocks noChangeShapeType="1"/>
              </p:cNvSpPr>
              <p:nvPr/>
            </p:nvSpPr>
            <p:spPr bwMode="auto">
              <a:xfrm>
                <a:off x="2472" y="2295"/>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49" name="Line 31"/>
              <p:cNvSpPr>
                <a:spLocks noChangeShapeType="1"/>
              </p:cNvSpPr>
              <p:nvPr/>
            </p:nvSpPr>
            <p:spPr bwMode="auto">
              <a:xfrm>
                <a:off x="2472" y="2432"/>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0" name="Line 32"/>
              <p:cNvSpPr>
                <a:spLocks noChangeShapeType="1"/>
              </p:cNvSpPr>
              <p:nvPr/>
            </p:nvSpPr>
            <p:spPr bwMode="auto">
              <a:xfrm>
                <a:off x="2472" y="2568"/>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1" name="Line 33"/>
              <p:cNvSpPr>
                <a:spLocks noChangeShapeType="1"/>
              </p:cNvSpPr>
              <p:nvPr/>
            </p:nvSpPr>
            <p:spPr bwMode="auto">
              <a:xfrm>
                <a:off x="2472" y="2704"/>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2" name="Line 34"/>
              <p:cNvSpPr>
                <a:spLocks noChangeShapeType="1"/>
              </p:cNvSpPr>
              <p:nvPr/>
            </p:nvSpPr>
            <p:spPr bwMode="auto">
              <a:xfrm>
                <a:off x="2472" y="2840"/>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3" name="Line 35"/>
              <p:cNvSpPr>
                <a:spLocks noChangeShapeType="1"/>
              </p:cNvSpPr>
              <p:nvPr/>
            </p:nvSpPr>
            <p:spPr bwMode="auto">
              <a:xfrm>
                <a:off x="2472" y="2977"/>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4" name="Line 36"/>
              <p:cNvSpPr>
                <a:spLocks noChangeShapeType="1"/>
              </p:cNvSpPr>
              <p:nvPr/>
            </p:nvSpPr>
            <p:spPr bwMode="auto">
              <a:xfrm>
                <a:off x="2472" y="3113"/>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5" name="Line 37"/>
              <p:cNvSpPr>
                <a:spLocks noChangeShapeType="1"/>
              </p:cNvSpPr>
              <p:nvPr/>
            </p:nvSpPr>
            <p:spPr bwMode="auto">
              <a:xfrm>
                <a:off x="2472" y="3248"/>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6" name="Line 38"/>
              <p:cNvSpPr>
                <a:spLocks noChangeShapeType="1"/>
              </p:cNvSpPr>
              <p:nvPr/>
            </p:nvSpPr>
            <p:spPr bwMode="auto">
              <a:xfrm>
                <a:off x="2472" y="3384"/>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57" name="Line 39"/>
              <p:cNvSpPr>
                <a:spLocks noChangeShapeType="1"/>
              </p:cNvSpPr>
              <p:nvPr/>
            </p:nvSpPr>
            <p:spPr bwMode="auto">
              <a:xfrm>
                <a:off x="2472" y="3521"/>
                <a:ext cx="137" cy="0"/>
              </a:xfrm>
              <a:prstGeom prst="line">
                <a:avLst/>
              </a:prstGeom>
              <a:noFill/>
              <a:ln w="38100">
                <a:solidFill>
                  <a:srgbClr val="3333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grpSp>
        <p:grpSp>
          <p:nvGrpSpPr>
            <p:cNvPr id="25612" name="Group 40"/>
            <p:cNvGrpSpPr>
              <a:grpSpLocks/>
            </p:cNvGrpSpPr>
            <p:nvPr/>
          </p:nvGrpSpPr>
          <p:grpSpPr bwMode="auto">
            <a:xfrm>
              <a:off x="3063875" y="1539875"/>
              <a:ext cx="517525" cy="4192588"/>
              <a:chOff x="2645" y="970"/>
              <a:chExt cx="326" cy="2641"/>
            </a:xfrm>
          </p:grpSpPr>
          <mc:AlternateContent xmlns:mc="http://schemas.openxmlformats.org/markup-compatibility/2006" xmlns:a14="http://schemas.microsoft.com/office/drawing/2010/main">
            <mc:Choice Requires="a14">
              <p:sp>
                <p:nvSpPr>
                  <p:cNvPr id="25628" name="Object 41"/>
                  <p:cNvSpPr txBox="1"/>
                  <p:nvPr/>
                </p:nvSpPr>
                <p:spPr bwMode="auto">
                  <a:xfrm>
                    <a:off x="2645" y="970"/>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28" name="Object 41"/>
                  <p:cNvSpPr txBox="1">
                    <a:spLocks noRot="1" noChangeAspect="1" noMove="1" noResize="1" noEditPoints="1" noAdjustHandles="1" noChangeArrowheads="1" noChangeShapeType="1" noTextEdit="1"/>
                  </p:cNvSpPr>
                  <p:nvPr/>
                </p:nvSpPr>
                <p:spPr bwMode="auto">
                  <a:xfrm>
                    <a:off x="2645" y="970"/>
                    <a:ext cx="282" cy="283"/>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29" name="Object 42"/>
                  <p:cNvSpPr txBox="1"/>
                  <p:nvPr/>
                </p:nvSpPr>
                <p:spPr bwMode="auto">
                  <a:xfrm>
                    <a:off x="2653" y="1207"/>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29" name="Object 42"/>
                  <p:cNvSpPr txBox="1">
                    <a:spLocks noRot="1" noChangeAspect="1" noMove="1" noResize="1" noEditPoints="1" noAdjustHandles="1" noChangeArrowheads="1" noChangeShapeType="1" noTextEdit="1"/>
                  </p:cNvSpPr>
                  <p:nvPr/>
                </p:nvSpPr>
                <p:spPr bwMode="auto">
                  <a:xfrm>
                    <a:off x="2653" y="1207"/>
                    <a:ext cx="282" cy="283"/>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0" name="Object 43"/>
                  <p:cNvSpPr txBox="1"/>
                  <p:nvPr/>
                </p:nvSpPr>
                <p:spPr bwMode="auto">
                  <a:xfrm>
                    <a:off x="2653" y="1434"/>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0" name="Object 43"/>
                  <p:cNvSpPr txBox="1">
                    <a:spLocks noRot="1" noChangeAspect="1" noMove="1" noResize="1" noEditPoints="1" noAdjustHandles="1" noChangeArrowheads="1" noChangeShapeType="1" noTextEdit="1"/>
                  </p:cNvSpPr>
                  <p:nvPr/>
                </p:nvSpPr>
                <p:spPr bwMode="auto">
                  <a:xfrm>
                    <a:off x="2653" y="1434"/>
                    <a:ext cx="282" cy="283"/>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1" name="Object 44"/>
                  <p:cNvSpPr txBox="1"/>
                  <p:nvPr/>
                </p:nvSpPr>
                <p:spPr bwMode="auto">
                  <a:xfrm>
                    <a:off x="2653" y="1685"/>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1" name="Object 44"/>
                  <p:cNvSpPr txBox="1">
                    <a:spLocks noRot="1" noChangeAspect="1" noMove="1" noResize="1" noEditPoints="1" noAdjustHandles="1" noChangeArrowheads="1" noChangeShapeType="1" noTextEdit="1"/>
                  </p:cNvSpPr>
                  <p:nvPr/>
                </p:nvSpPr>
                <p:spPr bwMode="auto">
                  <a:xfrm>
                    <a:off x="2653" y="1685"/>
                    <a:ext cx="282" cy="283"/>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2" name="Object 45"/>
                  <p:cNvSpPr txBox="1"/>
                  <p:nvPr/>
                </p:nvSpPr>
                <p:spPr bwMode="auto">
                  <a:xfrm>
                    <a:off x="2661" y="1922"/>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2" name="Object 45"/>
                  <p:cNvSpPr txBox="1">
                    <a:spLocks noRot="1" noChangeAspect="1" noMove="1" noResize="1" noEditPoints="1" noAdjustHandles="1" noChangeArrowheads="1" noChangeShapeType="1" noTextEdit="1"/>
                  </p:cNvSpPr>
                  <p:nvPr/>
                </p:nvSpPr>
                <p:spPr bwMode="auto">
                  <a:xfrm>
                    <a:off x="2661" y="1922"/>
                    <a:ext cx="282" cy="283"/>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3" name="Object 46"/>
                  <p:cNvSpPr txBox="1"/>
                  <p:nvPr/>
                </p:nvSpPr>
                <p:spPr bwMode="auto">
                  <a:xfrm>
                    <a:off x="2661" y="2149"/>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3" name="Object 46"/>
                  <p:cNvSpPr txBox="1">
                    <a:spLocks noRot="1" noChangeAspect="1" noMove="1" noResize="1" noEditPoints="1" noAdjustHandles="1" noChangeArrowheads="1" noChangeShapeType="1" noTextEdit="1"/>
                  </p:cNvSpPr>
                  <p:nvPr/>
                </p:nvSpPr>
                <p:spPr bwMode="auto">
                  <a:xfrm>
                    <a:off x="2661" y="2149"/>
                    <a:ext cx="282" cy="283"/>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4" name="Object 47"/>
                  <p:cNvSpPr txBox="1"/>
                  <p:nvPr/>
                </p:nvSpPr>
                <p:spPr bwMode="auto">
                  <a:xfrm>
                    <a:off x="2653" y="2387"/>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4" name="Object 47"/>
                  <p:cNvSpPr txBox="1">
                    <a:spLocks noRot="1" noChangeAspect="1" noMove="1" noResize="1" noEditPoints="1" noAdjustHandles="1" noChangeArrowheads="1" noChangeShapeType="1" noTextEdit="1"/>
                  </p:cNvSpPr>
                  <p:nvPr/>
                </p:nvSpPr>
                <p:spPr bwMode="auto">
                  <a:xfrm>
                    <a:off x="2653" y="2387"/>
                    <a:ext cx="282" cy="283"/>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5" name="Object 48"/>
                  <p:cNvSpPr txBox="1"/>
                  <p:nvPr/>
                </p:nvSpPr>
                <p:spPr bwMode="auto">
                  <a:xfrm>
                    <a:off x="2661" y="2624"/>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𝐵</m:t>
                          </m:r>
                        </m:oMath>
                      </m:oMathPara>
                    </a14:m>
                    <a:endParaRPr lang="zh-CN" altLang="en-US"/>
                  </a:p>
                </p:txBody>
              </p:sp>
            </mc:Choice>
            <mc:Fallback xmlns="">
              <p:sp>
                <p:nvSpPr>
                  <p:cNvPr id="25635" name="Object 48"/>
                  <p:cNvSpPr txBox="1">
                    <a:spLocks noRot="1" noChangeAspect="1" noMove="1" noResize="1" noEditPoints="1" noAdjustHandles="1" noChangeArrowheads="1" noChangeShapeType="1" noTextEdit="1"/>
                  </p:cNvSpPr>
                  <p:nvPr/>
                </p:nvSpPr>
                <p:spPr bwMode="auto">
                  <a:xfrm>
                    <a:off x="2661" y="2624"/>
                    <a:ext cx="282" cy="283"/>
                  </a:xfrm>
                  <a:prstGeom prst="rect">
                    <a:avLst/>
                  </a:prstGeom>
                  <a:blipFill>
                    <a:blip r:embed="rId9"/>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6" name="Object 49"/>
                  <p:cNvSpPr txBox="1"/>
                  <p:nvPr/>
                </p:nvSpPr>
                <p:spPr bwMode="auto">
                  <a:xfrm>
                    <a:off x="2661" y="2851"/>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6" name="Object 49"/>
                  <p:cNvSpPr txBox="1">
                    <a:spLocks noRot="1" noChangeAspect="1" noMove="1" noResize="1" noEditPoints="1" noAdjustHandles="1" noChangeArrowheads="1" noChangeShapeType="1" noTextEdit="1"/>
                  </p:cNvSpPr>
                  <p:nvPr/>
                </p:nvSpPr>
                <p:spPr bwMode="auto">
                  <a:xfrm>
                    <a:off x="2661" y="2851"/>
                    <a:ext cx="282" cy="283"/>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7" name="Object 50"/>
                  <p:cNvSpPr txBox="1"/>
                  <p:nvPr/>
                </p:nvSpPr>
                <p:spPr bwMode="auto">
                  <a:xfrm>
                    <a:off x="2681" y="3091"/>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7" name="Object 50"/>
                  <p:cNvSpPr txBox="1">
                    <a:spLocks noRot="1" noChangeAspect="1" noMove="1" noResize="1" noEditPoints="1" noAdjustHandles="1" noChangeArrowheads="1" noChangeShapeType="1" noTextEdit="1"/>
                  </p:cNvSpPr>
                  <p:nvPr/>
                </p:nvSpPr>
                <p:spPr bwMode="auto">
                  <a:xfrm>
                    <a:off x="2681" y="3091"/>
                    <a:ext cx="282" cy="283"/>
                  </a:xfrm>
                  <a:prstGeom prst="rect">
                    <a:avLst/>
                  </a:prstGeom>
                  <a:blipFill>
                    <a:blip r:embed="rId10"/>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38" name="Object 51"/>
                  <p:cNvSpPr txBox="1"/>
                  <p:nvPr/>
                </p:nvSpPr>
                <p:spPr bwMode="auto">
                  <a:xfrm>
                    <a:off x="2689" y="3328"/>
                    <a:ext cx="282" cy="28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38" name="Object 51"/>
                  <p:cNvSpPr txBox="1">
                    <a:spLocks noRot="1" noChangeAspect="1" noMove="1" noResize="1" noEditPoints="1" noAdjustHandles="1" noChangeArrowheads="1" noChangeShapeType="1" noTextEdit="1"/>
                  </p:cNvSpPr>
                  <p:nvPr/>
                </p:nvSpPr>
                <p:spPr bwMode="auto">
                  <a:xfrm>
                    <a:off x="2689" y="3328"/>
                    <a:ext cx="282" cy="283"/>
                  </a:xfrm>
                  <a:prstGeom prst="rect">
                    <a:avLst/>
                  </a:prstGeom>
                  <a:blipFill>
                    <a:blip r:embed="rId7"/>
                    <a:stretch>
                      <a:fillRect/>
                    </a:stretch>
                  </a:blipFill>
                  <a:ln>
                    <a:noFill/>
                  </a:ln>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613" name="Object 52"/>
                <p:cNvSpPr txBox="1"/>
                <p:nvPr/>
              </p:nvSpPr>
              <p:spPr bwMode="auto">
                <a:xfrm>
                  <a:off x="3797300" y="2225675"/>
                  <a:ext cx="447675" cy="44926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3" name="Object 52"/>
                <p:cNvSpPr txBox="1">
                  <a:spLocks noRot="1" noChangeAspect="1" noMove="1" noResize="1" noEditPoints="1" noAdjustHandles="1" noChangeArrowheads="1" noChangeShapeType="1" noTextEdit="1"/>
                </p:cNvSpPr>
                <p:nvPr/>
              </p:nvSpPr>
              <p:spPr bwMode="auto">
                <a:xfrm>
                  <a:off x="3797300" y="2225675"/>
                  <a:ext cx="447675" cy="449263"/>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4" name="Object 53"/>
                <p:cNvSpPr txBox="1"/>
                <p:nvPr/>
              </p:nvSpPr>
              <p:spPr bwMode="auto">
                <a:xfrm>
                  <a:off x="3740150" y="3051175"/>
                  <a:ext cx="447675" cy="44926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4" name="Object 53"/>
                <p:cNvSpPr txBox="1">
                  <a:spLocks noRot="1" noChangeAspect="1" noMove="1" noResize="1" noEditPoints="1" noAdjustHandles="1" noChangeArrowheads="1" noChangeShapeType="1" noTextEdit="1"/>
                </p:cNvSpPr>
                <p:nvPr/>
              </p:nvSpPr>
              <p:spPr bwMode="auto">
                <a:xfrm>
                  <a:off x="3740150" y="3051175"/>
                  <a:ext cx="447675" cy="449263"/>
                </a:xfrm>
                <a:prstGeom prst="rect">
                  <a:avLst/>
                </a:prstGeom>
                <a:blipFill>
                  <a:blip r:embed="rId1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5" name="Object 54"/>
                <p:cNvSpPr txBox="1"/>
                <p:nvPr/>
              </p:nvSpPr>
              <p:spPr bwMode="auto">
                <a:xfrm>
                  <a:off x="3636963" y="3940175"/>
                  <a:ext cx="447675" cy="44926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5" name="Object 54"/>
                <p:cNvSpPr txBox="1">
                  <a:spLocks noRot="1" noChangeAspect="1" noMove="1" noResize="1" noEditPoints="1" noAdjustHandles="1" noChangeArrowheads="1" noChangeShapeType="1" noTextEdit="1"/>
                </p:cNvSpPr>
                <p:nvPr/>
              </p:nvSpPr>
              <p:spPr bwMode="auto">
                <a:xfrm>
                  <a:off x="3636963" y="3940175"/>
                  <a:ext cx="447675" cy="449263"/>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6" name="Object 55"/>
                <p:cNvSpPr txBox="1"/>
                <p:nvPr/>
              </p:nvSpPr>
              <p:spPr bwMode="auto">
                <a:xfrm>
                  <a:off x="3963988" y="4725988"/>
                  <a:ext cx="447675" cy="449262"/>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6" name="Object 55"/>
                <p:cNvSpPr txBox="1">
                  <a:spLocks noRot="1" noChangeAspect="1" noMove="1" noResize="1" noEditPoints="1" noAdjustHandles="1" noChangeArrowheads="1" noChangeShapeType="1" noTextEdit="1"/>
                </p:cNvSpPr>
                <p:nvPr/>
              </p:nvSpPr>
              <p:spPr bwMode="auto">
                <a:xfrm>
                  <a:off x="3963988" y="4725988"/>
                  <a:ext cx="447675" cy="449262"/>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7" name="Object 56"/>
                <p:cNvSpPr txBox="1"/>
                <p:nvPr/>
              </p:nvSpPr>
              <p:spPr bwMode="auto">
                <a:xfrm>
                  <a:off x="5146675" y="2819400"/>
                  <a:ext cx="447675" cy="44926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7" name="Object 56"/>
                <p:cNvSpPr txBox="1">
                  <a:spLocks noRot="1" noChangeAspect="1" noMove="1" noResize="1" noEditPoints="1" noAdjustHandles="1" noChangeArrowheads="1" noChangeShapeType="1" noTextEdit="1"/>
                </p:cNvSpPr>
                <p:nvPr/>
              </p:nvSpPr>
              <p:spPr bwMode="auto">
                <a:xfrm>
                  <a:off x="5146675" y="2819400"/>
                  <a:ext cx="447675" cy="449263"/>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8" name="Object 57"/>
                <p:cNvSpPr txBox="1"/>
                <p:nvPr/>
              </p:nvSpPr>
              <p:spPr bwMode="auto">
                <a:xfrm>
                  <a:off x="4732338" y="3770313"/>
                  <a:ext cx="447675" cy="449262"/>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8" name="Object 57"/>
                <p:cNvSpPr txBox="1">
                  <a:spLocks noRot="1" noChangeAspect="1" noMove="1" noResize="1" noEditPoints="1" noAdjustHandles="1" noChangeArrowheads="1" noChangeShapeType="1" noTextEdit="1"/>
                </p:cNvSpPr>
                <p:nvPr/>
              </p:nvSpPr>
              <p:spPr bwMode="auto">
                <a:xfrm>
                  <a:off x="4732338" y="3770313"/>
                  <a:ext cx="447675" cy="449262"/>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9" name="Object 58"/>
                <p:cNvSpPr txBox="1"/>
                <p:nvPr/>
              </p:nvSpPr>
              <p:spPr bwMode="auto">
                <a:xfrm>
                  <a:off x="5581650" y="4348163"/>
                  <a:ext cx="447675" cy="449262"/>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19" name="Object 58"/>
                <p:cNvSpPr txBox="1">
                  <a:spLocks noRot="1" noChangeAspect="1" noMove="1" noResize="1" noEditPoints="1" noAdjustHandles="1" noChangeArrowheads="1" noChangeShapeType="1" noTextEdit="1"/>
                </p:cNvSpPr>
                <p:nvPr/>
              </p:nvSpPr>
              <p:spPr bwMode="auto">
                <a:xfrm>
                  <a:off x="5581650" y="4348163"/>
                  <a:ext cx="447675" cy="449262"/>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20" name="Object 59"/>
                <p:cNvSpPr txBox="1"/>
                <p:nvPr/>
              </p:nvSpPr>
              <p:spPr bwMode="auto">
                <a:xfrm>
                  <a:off x="6892925" y="4635500"/>
                  <a:ext cx="447675" cy="44926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20" name="Object 59"/>
                <p:cNvSpPr txBox="1">
                  <a:spLocks noRot="1" noChangeAspect="1" noMove="1" noResize="1" noEditPoints="1" noAdjustHandles="1" noChangeArrowheads="1" noChangeShapeType="1" noTextEdit="1"/>
                </p:cNvSpPr>
                <p:nvPr/>
              </p:nvSpPr>
              <p:spPr bwMode="auto">
                <a:xfrm>
                  <a:off x="6892925" y="4635500"/>
                  <a:ext cx="447675" cy="449263"/>
                </a:xfrm>
                <a:prstGeom prst="rect">
                  <a:avLst/>
                </a:prstGeom>
                <a:blipFill>
                  <a:blip r:embed="rId10"/>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21" name="Object 60"/>
                <p:cNvSpPr txBox="1"/>
                <p:nvPr/>
              </p:nvSpPr>
              <p:spPr bwMode="auto">
                <a:xfrm>
                  <a:off x="5005388" y="5057775"/>
                  <a:ext cx="447675" cy="449263"/>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FF"/>
                            </a:solidFill>
                            <a:latin typeface="Cambria Math" panose="02040503050406030204" pitchFamily="18" charset="0"/>
                          </a:rPr>
                          <m:t>+</m:t>
                        </m:r>
                      </m:oMath>
                    </m:oMathPara>
                  </a14:m>
                  <a:endParaRPr lang="zh-CN" altLang="en-US"/>
                </a:p>
              </p:txBody>
            </p:sp>
          </mc:Choice>
          <mc:Fallback xmlns="">
            <p:sp>
              <p:nvSpPr>
                <p:cNvPr id="25621" name="Object 60"/>
                <p:cNvSpPr txBox="1">
                  <a:spLocks noRot="1" noChangeAspect="1" noMove="1" noResize="1" noEditPoints="1" noAdjustHandles="1" noChangeArrowheads="1" noChangeShapeType="1" noTextEdit="1"/>
                </p:cNvSpPr>
                <p:nvPr/>
              </p:nvSpPr>
              <p:spPr bwMode="auto">
                <a:xfrm>
                  <a:off x="5005388" y="5057775"/>
                  <a:ext cx="447675" cy="449263"/>
                </a:xfrm>
                <a:prstGeom prst="rect">
                  <a:avLst/>
                </a:prstGeom>
                <a:blipFill>
                  <a:blip r:embed="rId10"/>
                  <a:stretch>
                    <a:fillRect/>
                  </a:stretch>
                </a:blipFill>
                <a:ln>
                  <a:noFill/>
                </a:ln>
                <a:effectLst/>
              </p:spPr>
              <p:txBody>
                <a:bodyPr/>
                <a:lstStyle/>
                <a:p>
                  <a:r>
                    <a:rPr lang="zh-CN" altLang="en-US">
                      <a:noFill/>
                    </a:rPr>
                    <a:t> </a:t>
                  </a:r>
                </a:p>
              </p:txBody>
            </p:sp>
          </mc:Fallback>
        </mc:AlternateContent>
        <p:sp>
          <p:nvSpPr>
            <p:cNvPr id="25622" name="Text Box 66"/>
            <p:cNvSpPr txBox="1">
              <a:spLocks noChangeArrowheads="1"/>
            </p:cNvSpPr>
            <p:nvPr/>
          </p:nvSpPr>
          <p:spPr bwMode="auto">
            <a:xfrm>
              <a:off x="6927994" y="2800350"/>
              <a:ext cx="634855" cy="1576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r>
                <a:rPr kumimoji="1" lang="zh-CN" altLang="en-US" sz="1800">
                  <a:solidFill>
                    <a:srgbClr val="3333FF"/>
                  </a:solidFill>
                  <a:latin typeface="宋体" pitchFamily="2" charset="-122"/>
                  <a:ea typeface="宋体" pitchFamily="2" charset="-122"/>
                </a:rPr>
                <a:t>本体溶液</a:t>
              </a:r>
            </a:p>
          </p:txBody>
        </p:sp>
        <p:sp>
          <p:nvSpPr>
            <p:cNvPr id="2" name="TextBox 1"/>
            <p:cNvSpPr txBox="1"/>
            <p:nvPr/>
          </p:nvSpPr>
          <p:spPr>
            <a:xfrm>
              <a:off x="1264142" y="1396965"/>
              <a:ext cx="634855" cy="1087350"/>
            </a:xfrm>
            <a:prstGeom prst="rect">
              <a:avLst/>
            </a:prstGeom>
            <a:noFill/>
          </p:spPr>
          <p:txBody>
            <a:bodyPr vert="eaVert">
              <a:spAutoFit/>
            </a:bodyPr>
            <a:lstStyle/>
            <a:p>
              <a:pPr fontAlgn="base">
                <a:spcBef>
                  <a:spcPct val="50000"/>
                </a:spcBef>
                <a:spcAft>
                  <a:spcPct val="0"/>
                </a:spcAft>
                <a:defRPr/>
              </a:pPr>
              <a:r>
                <a:rPr lang="zh-CN" altLang="en-US" b="1" dirty="0">
                  <a:solidFill>
                    <a:srgbClr val="0000FF"/>
                  </a:solidFill>
                  <a:latin typeface="宋体"/>
                  <a:ea typeface="宋体"/>
                  <a:sym typeface="Monotype Sorts" pitchFamily="2" charset="2"/>
                </a:rPr>
                <a:t>负值</a:t>
              </a:r>
            </a:p>
          </p:txBody>
        </p:sp>
        <p:cxnSp>
          <p:nvCxnSpPr>
            <p:cNvPr id="25624" name="直接连接符 3"/>
            <p:cNvCxnSpPr>
              <a:cxnSpLocks noChangeShapeType="1"/>
            </p:cNvCxnSpPr>
            <p:nvPr/>
          </p:nvCxnSpPr>
          <p:spPr bwMode="auto">
            <a:xfrm flipV="1">
              <a:off x="3382963" y="1922463"/>
              <a:ext cx="3783012" cy="7937"/>
            </a:xfrm>
            <a:prstGeom prst="line">
              <a:avLst/>
            </a:prstGeom>
            <a:noFill/>
            <a:ln w="38100" algn="ctr">
              <a:solidFill>
                <a:srgbClr val="0000FF"/>
              </a:solidFill>
              <a:round/>
              <a:headEnd/>
              <a:tailEnd/>
            </a:ln>
            <a:extLst>
              <a:ext uri="{909E8E84-426E-40DD-AFC4-6F175D3DCCD1}">
                <a14:hiddenFill xmlns:a14="http://schemas.microsoft.com/office/drawing/2010/main">
                  <a:noFill/>
                </a14:hiddenFill>
              </a:ext>
            </a:extLst>
          </p:spPr>
        </p:cxnSp>
        <p:sp>
          <p:nvSpPr>
            <p:cNvPr id="25625" name="Line 13"/>
            <p:cNvSpPr>
              <a:spLocks noChangeShapeType="1"/>
            </p:cNvSpPr>
            <p:nvPr/>
          </p:nvSpPr>
          <p:spPr bwMode="auto">
            <a:xfrm flipV="1">
              <a:off x="5094288" y="1930400"/>
              <a:ext cx="0" cy="2795588"/>
            </a:xfrm>
            <a:prstGeom prst="line">
              <a:avLst/>
            </a:prstGeom>
            <a:noFill/>
            <a:ln w="50800">
              <a:solidFill>
                <a:srgbClr val="0000FF"/>
              </a:solidFill>
              <a:round/>
              <a:headEnd/>
              <a:tailEnd type="triangle" w="sm"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25626" name="Line 13"/>
            <p:cNvSpPr>
              <a:spLocks noChangeShapeType="1"/>
            </p:cNvSpPr>
            <p:nvPr/>
          </p:nvSpPr>
          <p:spPr bwMode="auto">
            <a:xfrm>
              <a:off x="5092700" y="4030663"/>
              <a:ext cx="0" cy="1758950"/>
            </a:xfrm>
            <a:prstGeom prst="line">
              <a:avLst/>
            </a:prstGeom>
            <a:noFill/>
            <a:ln w="50800">
              <a:solidFill>
                <a:srgbClr val="0000FF"/>
              </a:solidFill>
              <a:round/>
              <a:headEnd/>
              <a:tailEnd type="triangle" w="sm"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mc:AlternateContent xmlns:mc="http://schemas.openxmlformats.org/markup-compatibility/2006" xmlns:a14="http://schemas.microsoft.com/office/drawing/2010/main">
          <mc:Choice Requires="a14">
            <p:graphicFrame>
              <p:nvGraphicFramePr>
                <p:cNvPr id="25627" name="Object 14"/>
                <p:cNvGraphicFramePr>
                  <a:graphicFrameLocks noChangeAspect="1"/>
                </p:cNvGraphicFramePr>
                <p:nvPr/>
              </p:nvGraphicFramePr>
              <p:xfrm>
                <a:off x="5227638" y="3727450"/>
                <a:ext cx="598487" cy="511175"/>
              </p:xfrm>
              <a:graphic>
                <a:graphicData uri="http://schemas.openxmlformats.org/presentationml/2006/ole">
                  <mc:AlternateContent>
                    <mc:Choice xmlns:v="urn:schemas-microsoft-com:vml" Requires="v">
                      <p:oleObj spid="_x0000_s6245" name="Equation" r:id="rId12" imgW="215619" imgH="177569" progId="Equation.DSMT4">
                        <p:embed/>
                      </p:oleObj>
                    </mc:Choice>
                    <mc:Fallback>
                      <p:oleObj name="Equation" r:id="rId12" imgW="215619" imgH="177569" progId="Equation.DSMT4">
                        <p:embed/>
                        <p:pic>
                          <p:nvPicPr>
                            <p:cNvPr id="25627" name="Object 14"/>
                            <p:cNvPicPr>
                              <a:picLocks noChangeAspect="1" noChangeArrowheads="1"/>
                            </p:cNvPicPr>
                            <p:nvPr/>
                          </p:nvPicPr>
                          <p:blipFill>
                            <a:blip r:embed="rId13">
                              <a:extLst>
                                <a:ext uri="{28A0092B-C50C-407E-A947-70E740481C1C}">
                                  <a14:useLocalDpi val="0"/>
                                </a:ext>
                              </a:extLst>
                            </a:blip>
                            <a:srcRect/>
                            <a:stretch>
                              <a:fillRect/>
                            </a:stretch>
                          </p:blipFill>
                          <p:spPr bwMode="auto">
                            <a:xfrm>
                              <a:off x="5227638" y="3727450"/>
                              <a:ext cx="598487" cy="5111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25627" name="Object 14"/>
                <p:cNvGraphicFramePr>
                  <a:graphicFrameLocks noChangeAspect="1"/>
                </p:cNvGraphicFramePr>
                <p:nvPr/>
              </p:nvGraphicFramePr>
              <p:xfrm>
                <a:off x="5227638" y="3727450"/>
                <a:ext cx="598487" cy="511175"/>
              </p:xfrm>
              <a:graphic>
                <a:graphicData uri="http://schemas.openxmlformats.org/presentationml/2006/ole">
                  <mc:AlternateContent>
                    <mc:Choice xmlns:v="urn:schemas-microsoft-com:vml" Requires="v">
                      <p:oleObj spid="_x0000_s12474" name="Equation" r:id="rId14" imgW="215619" imgH="177569" progId="Equation.DSMT4">
                        <p:embed/>
                      </p:oleObj>
                    </mc:Choice>
                    <mc:Fallback>
                      <p:oleObj name="Equation" r:id="rId14" imgW="215619" imgH="177569" progId="Equation.DSMT4">
                        <p:embed/>
                        <p:pic>
                          <p:nvPicPr>
                            <p:cNvPr id="25627"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7638" y="3727450"/>
                              <a:ext cx="5984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sp>
        <p:nvSpPr>
          <p:cNvPr id="61" name="Text Box 9"/>
          <p:cNvSpPr txBox="1">
            <a:spLocks noChangeArrowheads="1"/>
          </p:cNvSpPr>
          <p:nvPr/>
        </p:nvSpPr>
        <p:spPr bwMode="auto">
          <a:xfrm>
            <a:off x="995843" y="4794622"/>
            <a:ext cx="6048375"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lang="zh-CN" altLang="en-US" sz="2100" dirty="0">
                <a:solidFill>
                  <a:srgbClr val="000000"/>
                </a:solidFill>
                <a:ea typeface="宋体" pitchFamily="2" charset="-122"/>
              </a:rPr>
              <a:t>电极电势：水溶液溶剂化作用，是电极处于溶解平衡。从而在界面处产生</a:t>
            </a:r>
            <a:r>
              <a:rPr lang="zh-CN" altLang="en-US" sz="2100" dirty="0">
                <a:ea typeface="宋体" pitchFamily="2" charset="-122"/>
              </a:rPr>
              <a:t>双电层</a:t>
            </a:r>
            <a:r>
              <a:rPr lang="zh-CN" altLang="en-US" sz="2100" dirty="0">
                <a:solidFill>
                  <a:srgbClr val="000000"/>
                </a:solidFill>
                <a:ea typeface="宋体" pitchFamily="2" charset="-122"/>
              </a:rPr>
              <a:t>，使得金属和盐溶液之间产生了电位差。</a:t>
            </a:r>
          </a:p>
        </p:txBody>
      </p:sp>
      <p:sp>
        <p:nvSpPr>
          <p:cNvPr id="3" name="文本框 2">
            <a:extLst>
              <a:ext uri="{FF2B5EF4-FFF2-40B4-BE49-F238E27FC236}">
                <a16:creationId xmlns:a16="http://schemas.microsoft.com/office/drawing/2014/main" id="{7EBD7584-9FB3-4C14-9FC2-ACFBCB407F63}"/>
              </a:ext>
            </a:extLst>
          </p:cNvPr>
          <p:cNvSpPr txBox="1"/>
          <p:nvPr/>
        </p:nvSpPr>
        <p:spPr>
          <a:xfrm>
            <a:off x="5622063" y="5844861"/>
            <a:ext cx="2723823" cy="369332"/>
          </a:xfrm>
          <a:prstGeom prst="rect">
            <a:avLst/>
          </a:prstGeom>
          <a:noFill/>
        </p:spPr>
        <p:txBody>
          <a:bodyPr wrap="none" rtlCol="0">
            <a:spAutoFit/>
          </a:bodyPr>
          <a:lstStyle/>
          <a:p>
            <a:r>
              <a:rPr lang="zh-CN" altLang="en-US" dirty="0">
                <a:solidFill>
                  <a:srgbClr val="0000FF"/>
                </a:solidFill>
              </a:rPr>
              <a:t>体系状态函数，本征属性</a:t>
            </a:r>
          </a:p>
        </p:txBody>
      </p:sp>
      <p:grpSp>
        <p:nvGrpSpPr>
          <p:cNvPr id="4" name="组合 3">
            <a:extLst>
              <a:ext uri="{FF2B5EF4-FFF2-40B4-BE49-F238E27FC236}">
                <a16:creationId xmlns:a16="http://schemas.microsoft.com/office/drawing/2014/main" id="{29E62006-E7C1-594B-8367-50C3632CE2C5}"/>
              </a:ext>
            </a:extLst>
          </p:cNvPr>
          <p:cNvGrpSpPr/>
          <p:nvPr/>
        </p:nvGrpSpPr>
        <p:grpSpPr>
          <a:xfrm>
            <a:off x="6078371" y="72024"/>
            <a:ext cx="2948162" cy="1985526"/>
            <a:chOff x="6078371" y="72024"/>
            <a:chExt cx="2948162" cy="1985526"/>
          </a:xfrm>
        </p:grpSpPr>
        <p:grpSp>
          <p:nvGrpSpPr>
            <p:cNvPr id="63" name="组合 62">
              <a:extLst>
                <a:ext uri="{FF2B5EF4-FFF2-40B4-BE49-F238E27FC236}">
                  <a16:creationId xmlns:a16="http://schemas.microsoft.com/office/drawing/2014/main" id="{87535645-1BE9-44BB-9E32-EDC0E6330BE1}"/>
                </a:ext>
              </a:extLst>
            </p:cNvPr>
            <p:cNvGrpSpPr/>
            <p:nvPr/>
          </p:nvGrpSpPr>
          <p:grpSpPr>
            <a:xfrm>
              <a:off x="6078371" y="93656"/>
              <a:ext cx="2948162" cy="1963894"/>
              <a:chOff x="37920" y="1727573"/>
              <a:chExt cx="2948162" cy="1963894"/>
            </a:xfrm>
          </p:grpSpPr>
          <p:pic>
            <p:nvPicPr>
              <p:cNvPr id="64" name="Picture 2">
                <a:extLst>
                  <a:ext uri="{FF2B5EF4-FFF2-40B4-BE49-F238E27FC236}">
                    <a16:creationId xmlns:a16="http://schemas.microsoft.com/office/drawing/2014/main" id="{2C893FA6-B69A-4A61-A0B1-ADE2205D2E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20" y="1727573"/>
                <a:ext cx="2948162" cy="196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5" name="文本框 64">
                <a:extLst>
                  <a:ext uri="{FF2B5EF4-FFF2-40B4-BE49-F238E27FC236}">
                    <a16:creationId xmlns:a16="http://schemas.microsoft.com/office/drawing/2014/main" id="{4AEB144B-9437-494A-92B2-DEC0D34D4200}"/>
                  </a:ext>
                </a:extLst>
              </p:cNvPr>
              <p:cNvSpPr txBox="1"/>
              <p:nvPr/>
            </p:nvSpPr>
            <p:spPr>
              <a:xfrm>
                <a:off x="394459" y="2202869"/>
                <a:ext cx="288862" cy="369332"/>
              </a:xfrm>
              <a:prstGeom prst="rect">
                <a:avLst/>
              </a:prstGeom>
              <a:noFill/>
            </p:spPr>
            <p:txBody>
              <a:bodyPr wrap="none" rtlCol="0">
                <a:spAutoFit/>
              </a:bodyPr>
              <a:lstStyle/>
              <a:p>
                <a:r>
                  <a:rPr lang="en-US" altLang="zh-CN" dirty="0"/>
                  <a:t>-</a:t>
                </a:r>
                <a:endParaRPr lang="zh-CN" altLang="en-US" dirty="0"/>
              </a:p>
            </p:txBody>
          </p:sp>
          <p:sp>
            <p:nvSpPr>
              <p:cNvPr id="66" name="文本框 65">
                <a:extLst>
                  <a:ext uri="{FF2B5EF4-FFF2-40B4-BE49-F238E27FC236}">
                    <a16:creationId xmlns:a16="http://schemas.microsoft.com/office/drawing/2014/main" id="{9C0B6944-EE01-47F3-A82F-46756F3F020E}"/>
                  </a:ext>
                </a:extLst>
              </p:cNvPr>
              <p:cNvSpPr txBox="1"/>
              <p:nvPr/>
            </p:nvSpPr>
            <p:spPr>
              <a:xfrm>
                <a:off x="2175364" y="2202869"/>
                <a:ext cx="373820" cy="369332"/>
              </a:xfrm>
              <a:prstGeom prst="rect">
                <a:avLst/>
              </a:prstGeom>
              <a:noFill/>
            </p:spPr>
            <p:txBody>
              <a:bodyPr wrap="none" rtlCol="0">
                <a:spAutoFit/>
              </a:bodyPr>
              <a:lstStyle/>
              <a:p>
                <a:r>
                  <a:rPr lang="en-US" altLang="zh-CN" dirty="0"/>
                  <a:t>+</a:t>
                </a:r>
                <a:endParaRPr lang="zh-CN" altLang="en-US" dirty="0"/>
              </a:p>
            </p:txBody>
          </p:sp>
        </p:grpSp>
        <p:sp>
          <p:nvSpPr>
            <p:cNvPr id="67" name="矩形: 圆角 66">
              <a:extLst>
                <a:ext uri="{FF2B5EF4-FFF2-40B4-BE49-F238E27FC236}">
                  <a16:creationId xmlns:a16="http://schemas.microsoft.com/office/drawing/2014/main" id="{7CD781B5-E41F-4229-8250-6EFD620F77DB}"/>
                </a:ext>
              </a:extLst>
            </p:cNvPr>
            <p:cNvSpPr/>
            <p:nvPr/>
          </p:nvSpPr>
          <p:spPr bwMode="auto">
            <a:xfrm>
              <a:off x="6679586" y="72024"/>
              <a:ext cx="2142308" cy="641158"/>
            </a:xfrm>
            <a:prstGeom prst="roundRect">
              <a:avLst/>
            </a:prstGeom>
            <a:solidFill>
              <a:schemeClr val="bg1">
                <a:alpha val="96000"/>
              </a:schemeClr>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ext Box 13"/>
          <p:cNvSpPr txBox="1">
            <a:spLocks noChangeArrowheads="1"/>
          </p:cNvSpPr>
          <p:nvPr/>
        </p:nvSpPr>
        <p:spPr bwMode="auto">
          <a:xfrm>
            <a:off x="1215224" y="1626559"/>
            <a:ext cx="6375183" cy="293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lnSpc>
                <a:spcPct val="150000"/>
              </a:lnSpc>
              <a:spcBef>
                <a:spcPct val="50000"/>
              </a:spcBef>
              <a:spcAft>
                <a:spcPct val="0"/>
              </a:spcAft>
            </a:pPr>
            <a:r>
              <a:rPr lang="zh-CN" altLang="en-US" sz="2100" dirty="0">
                <a:solidFill>
                  <a:srgbClr val="0000FF"/>
                </a:solidFill>
                <a:ea typeface="宋体" pitchFamily="2" charset="-122"/>
              </a:rPr>
              <a:t>任何一个电极的电极电势的绝对值都是无法测量的。</a:t>
            </a:r>
            <a:r>
              <a:rPr lang="zh-CN" altLang="en-US" sz="2100" dirty="0">
                <a:solidFill>
                  <a:srgbClr val="000000"/>
                </a:solidFill>
                <a:ea typeface="宋体" pitchFamily="2" charset="-122"/>
              </a:rPr>
              <a:t>因为只能测定两个电极组成的电池的电动势，即测量结果是两个电极的</a:t>
            </a:r>
            <a:r>
              <a:rPr lang="zh-CN" altLang="en-US" sz="2100" dirty="0">
                <a:solidFill>
                  <a:srgbClr val="0000FF"/>
                </a:solidFill>
                <a:ea typeface="宋体" pitchFamily="2" charset="-122"/>
              </a:rPr>
              <a:t>电极电势之差</a:t>
            </a:r>
            <a:r>
              <a:rPr lang="zh-CN" altLang="en-US" sz="2100" dirty="0">
                <a:solidFill>
                  <a:srgbClr val="000000"/>
                </a:solidFill>
                <a:ea typeface="宋体" pitchFamily="2" charset="-122"/>
              </a:rPr>
              <a:t>。但是，我们可以选定某种电极作为</a:t>
            </a:r>
            <a:r>
              <a:rPr lang="zh-CN" altLang="en-US" sz="2100" dirty="0">
                <a:solidFill>
                  <a:srgbClr val="0000FF"/>
                </a:solidFill>
                <a:ea typeface="宋体" pitchFamily="2" charset="-122"/>
              </a:rPr>
              <a:t>基准</a:t>
            </a:r>
            <a:r>
              <a:rPr lang="zh-CN" altLang="en-US" sz="2100" dirty="0">
                <a:solidFill>
                  <a:srgbClr val="000000"/>
                </a:solidFill>
                <a:ea typeface="宋体" pitchFamily="2" charset="-122"/>
              </a:rPr>
              <a:t>（标准电极），规定它的电极电势为</a:t>
            </a:r>
            <a:r>
              <a:rPr lang="zh-CN" altLang="en-US" sz="2100" dirty="0">
                <a:solidFill>
                  <a:srgbClr val="0000FF"/>
                </a:solidFill>
                <a:ea typeface="宋体" pitchFamily="2" charset="-122"/>
              </a:rPr>
              <a:t>零</a:t>
            </a:r>
            <a:r>
              <a:rPr lang="zh-CN" altLang="en-US" sz="2100" dirty="0">
                <a:solidFill>
                  <a:srgbClr val="000000"/>
                </a:solidFill>
                <a:ea typeface="宋体" pitchFamily="2" charset="-122"/>
              </a:rPr>
              <a:t>。将待测电极与标准电极组成一个原电池，通过测定该电池的电动势，即可得出相对电极电势。</a:t>
            </a:r>
            <a:endParaRPr lang="en-US" altLang="zh-CN" sz="2100" dirty="0">
              <a:solidFill>
                <a:srgbClr val="000000"/>
              </a:solidFill>
              <a:ea typeface="宋体" pitchFamily="2" charset="-122"/>
            </a:endParaRPr>
          </a:p>
        </p:txBody>
      </p:sp>
      <p:sp>
        <p:nvSpPr>
          <p:cNvPr id="26627" name="Text Box 3"/>
          <p:cNvSpPr txBox="1">
            <a:spLocks noChangeArrowheads="1"/>
          </p:cNvSpPr>
          <p:nvPr/>
        </p:nvSpPr>
        <p:spPr bwMode="auto">
          <a:xfrm>
            <a:off x="1215224" y="520815"/>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9.3.3 </a:t>
            </a:r>
            <a:r>
              <a:rPr kumimoji="1" lang="zh-CN" altLang="en-US" sz="2700" dirty="0">
                <a:solidFill>
                  <a:srgbClr val="000000"/>
                </a:solidFill>
                <a:ea typeface="宋体" pitchFamily="2" charset="-122"/>
              </a:rPr>
              <a:t>标准电极电势</a:t>
            </a:r>
            <a:endParaRPr kumimoji="1" lang="en-US" altLang="zh-CN" sz="1500" b="0" dirty="0">
              <a:solidFill>
                <a:srgbClr val="000000"/>
              </a:solidFill>
              <a:ea typeface="宋体" pitchFamily="2" charset="-122"/>
            </a:endParaRPr>
          </a:p>
        </p:txBody>
      </p:sp>
      <p:sp>
        <p:nvSpPr>
          <p:cNvPr id="2" name="文本框 1">
            <a:extLst>
              <a:ext uri="{FF2B5EF4-FFF2-40B4-BE49-F238E27FC236}">
                <a16:creationId xmlns:a16="http://schemas.microsoft.com/office/drawing/2014/main" id="{2C189D2D-5E46-4C16-9D8F-8399178E9288}"/>
              </a:ext>
            </a:extLst>
          </p:cNvPr>
          <p:cNvSpPr txBox="1"/>
          <p:nvPr/>
        </p:nvSpPr>
        <p:spPr>
          <a:xfrm>
            <a:off x="1260483" y="5231441"/>
            <a:ext cx="5955476" cy="923330"/>
          </a:xfrm>
          <a:prstGeom prst="rect">
            <a:avLst/>
          </a:prstGeom>
          <a:noFill/>
        </p:spPr>
        <p:txBody>
          <a:bodyPr wrap="none" rtlCol="0">
            <a:spAutoFit/>
          </a:bodyPr>
          <a:lstStyle/>
          <a:p>
            <a:r>
              <a:rPr lang="zh-CN" altLang="en-US" dirty="0"/>
              <a:t>很多表征物质属性的物理量具有类似属性：绝对值不可测</a:t>
            </a:r>
            <a:endParaRPr lang="en-US" altLang="zh-CN" dirty="0"/>
          </a:p>
          <a:p>
            <a:r>
              <a:rPr lang="zh-CN" altLang="en-US" dirty="0"/>
              <a:t>比如</a:t>
            </a:r>
            <a:r>
              <a:rPr lang="zh-CN" altLang="en-US" dirty="0">
                <a:solidFill>
                  <a:srgbClr val="0000FF"/>
                </a:solidFill>
              </a:rPr>
              <a:t>高度</a:t>
            </a:r>
            <a:r>
              <a:rPr lang="zh-CN" altLang="en-US" dirty="0"/>
              <a:t>，使用海平面为基准</a:t>
            </a:r>
            <a:endParaRPr lang="en-US" altLang="zh-CN" dirty="0"/>
          </a:p>
          <a:p>
            <a:r>
              <a:rPr lang="zh-CN" altLang="en-US" dirty="0"/>
              <a:t>比如</a:t>
            </a:r>
            <a:r>
              <a:rPr lang="zh-CN" altLang="en-US" dirty="0">
                <a:solidFill>
                  <a:srgbClr val="0000FF"/>
                </a:solidFill>
              </a:rPr>
              <a:t>温度</a:t>
            </a:r>
            <a:r>
              <a:rPr lang="zh-CN" altLang="en-US" dirty="0"/>
              <a:t>，使用冰水混合物为零点</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588296" y="2160985"/>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endParaRPr kumimoji="1" lang="en-US" altLang="zh-CN" sz="2100" b="0">
              <a:solidFill>
                <a:srgbClr val="000000"/>
              </a:solidFill>
              <a:latin typeface="宋体" pitchFamily="2" charset="-122"/>
              <a:ea typeface="宋体" pitchFamily="2" charset="-122"/>
            </a:endParaRPr>
          </a:p>
        </p:txBody>
      </p:sp>
      <mc:AlternateContent xmlns:mc="http://schemas.openxmlformats.org/markup-compatibility/2006" xmlns:a14="http://schemas.microsoft.com/office/drawing/2010/main">
        <mc:Choice Requires="a14">
          <p:sp>
            <p:nvSpPr>
              <p:cNvPr id="27651" name="Object 3"/>
              <p:cNvSpPr txBox="1"/>
              <p:nvPr/>
            </p:nvSpPr>
            <p:spPr bwMode="auto">
              <a:xfrm>
                <a:off x="4551763" y="2644377"/>
                <a:ext cx="3139416" cy="511609"/>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lang="zh-CN" altLang="en-US" i="0" smtClean="0">
                          <a:solidFill>
                            <a:srgbClr val="000000"/>
                          </a:solidFill>
                          <a:latin typeface="Cambria Math" panose="02040503050406030204" pitchFamily="18" charset="0"/>
                        </a:rPr>
                        <m:t>Pt</m:t>
                      </m:r>
                      <m:r>
                        <m:rPr>
                          <m:nor/>
                        </m:rPr>
                        <a:rPr lang="zh-CN" altLang="en-US" i="0"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H</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H</m:t>
                              </m:r>
                            </m:e>
                            <m:sup>
                              <m:r>
                                <a:rPr lang="zh-CN" altLang="en-US" i="1">
                                  <a:solidFill>
                                    <a:srgbClr val="000000"/>
                                  </a:solidFill>
                                  <a:latin typeface="Cambria Math" panose="02040503050406030204" pitchFamily="18" charset="0"/>
                                </a:rPr>
                                <m:t>+</m:t>
                              </m:r>
                            </m:sup>
                          </m:sSup>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en-US" altLang="zh-CN" b="0" i="0" smtClean="0">
                          <a:solidFill>
                            <a:srgbClr val="000000"/>
                          </a:solidFill>
                          <a:latin typeface="Cambria Math" panose="02040503050406030204" pitchFamily="18" charset="0"/>
                        </a:rPr>
                        <m:t> </m:t>
                      </m:r>
                      <m:r>
                        <m:rPr>
                          <m:sty m:val="p"/>
                        </m:rPr>
                        <a:rPr lang="en-US" altLang="zh-CN" b="0" i="0" smtClean="0">
                          <a:solidFill>
                            <a:srgbClr val="000000"/>
                          </a:solidFill>
                          <a:latin typeface="Cambria Math" panose="02040503050406030204" pitchFamily="18" charset="0"/>
                        </a:rPr>
                        <m:t>mol</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𝑘𝑔</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7651" name="Object 3"/>
              <p:cNvSpPr txBox="1">
                <a:spLocks noRot="1" noChangeAspect="1" noMove="1" noResize="1" noEditPoints="1" noAdjustHandles="1" noChangeArrowheads="1" noChangeShapeType="1" noTextEdit="1"/>
              </p:cNvSpPr>
              <p:nvPr/>
            </p:nvSpPr>
            <p:spPr bwMode="auto">
              <a:xfrm>
                <a:off x="4551763" y="2644377"/>
                <a:ext cx="3139416" cy="511609"/>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27652" name="Rectangle 4"/>
          <p:cNvSpPr>
            <a:spLocks noChangeArrowheads="1"/>
          </p:cNvSpPr>
          <p:nvPr/>
        </p:nvSpPr>
        <p:spPr bwMode="auto">
          <a:xfrm>
            <a:off x="4443412" y="3909731"/>
            <a:ext cx="3911204" cy="38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b">
            <a:spAutoFit/>
          </a:bodyPr>
          <a:lstStyle/>
          <a:p>
            <a:pPr fontAlgn="base">
              <a:lnSpc>
                <a:spcPct val="85000"/>
              </a:lnSpc>
              <a:spcBef>
                <a:spcPct val="50000"/>
              </a:spcBef>
              <a:spcAft>
                <a:spcPct val="0"/>
              </a:spcAft>
            </a:pPr>
            <a:r>
              <a:rPr kumimoji="1" lang="zh-CN" altLang="en-US" sz="2400" b="1">
                <a:solidFill>
                  <a:srgbClr val="1C1C1C"/>
                </a:solidFill>
                <a:latin typeface="Times New Roman" pitchFamily="18" charset="0"/>
                <a:ea typeface="宋体" pitchFamily="2" charset="-122"/>
                <a:sym typeface="Monotype Sorts" pitchFamily="2" charset="2"/>
              </a:rPr>
              <a:t>规定</a:t>
            </a:r>
            <a:r>
              <a:rPr kumimoji="1" lang="en-US" altLang="zh-CN" sz="2400" b="1">
                <a:solidFill>
                  <a:srgbClr val="1C1C1C"/>
                </a:solidFill>
                <a:latin typeface="Times New Roman" pitchFamily="18" charset="0"/>
                <a:ea typeface="宋体" pitchFamily="2" charset="-122"/>
                <a:sym typeface="Monotype Sorts" pitchFamily="2" charset="2"/>
              </a:rPr>
              <a:t>298.15K</a:t>
            </a:r>
            <a:r>
              <a:rPr kumimoji="1" lang="zh-CN" altLang="en-US" sz="2400" b="1">
                <a:solidFill>
                  <a:srgbClr val="1C1C1C"/>
                </a:solidFill>
                <a:latin typeface="Times New Roman" pitchFamily="18" charset="0"/>
                <a:ea typeface="宋体" pitchFamily="2" charset="-122"/>
                <a:sym typeface="Monotype Sorts" pitchFamily="2" charset="2"/>
              </a:rPr>
              <a:t>时</a:t>
            </a:r>
            <a:endParaRPr kumimoji="1" lang="zh-CN" altLang="zh-CN" sz="2100" b="1">
              <a:solidFill>
                <a:srgbClr val="1C1C1C"/>
              </a:solidFill>
              <a:latin typeface="Times New Roman" pitchFamily="18" charset="0"/>
              <a:ea typeface="宋体" pitchFamily="2" charset="-122"/>
              <a:sym typeface="Monotype Sorts" pitchFamily="2" charset="2"/>
            </a:endParaRPr>
          </a:p>
        </p:txBody>
      </p:sp>
      <mc:AlternateContent xmlns:mc="http://schemas.openxmlformats.org/markup-compatibility/2006" xmlns:a14="http://schemas.microsoft.com/office/drawing/2010/main">
        <mc:Choice Requires="a14">
          <p:sp>
            <p:nvSpPr>
              <p:cNvPr id="27653" name="Object 5"/>
              <p:cNvSpPr txBox="1"/>
              <p:nvPr/>
            </p:nvSpPr>
            <p:spPr bwMode="auto">
              <a:xfrm>
                <a:off x="4516043" y="4556523"/>
                <a:ext cx="1803797" cy="42624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FF"/>
                              </a:solidFill>
                              <a:latin typeface="Cambria Math" panose="02040503050406030204" pitchFamily="18" charset="0"/>
                            </a:rPr>
                          </m:ctrlPr>
                        </m:sSupPr>
                        <m:e>
                          <m:r>
                            <a:rPr lang="zh-CN" altLang="en-US" i="1">
                              <a:solidFill>
                                <a:srgbClr val="0000FF"/>
                              </a:solidFill>
                              <a:latin typeface="Cambria Math" panose="02040503050406030204" pitchFamily="18" charset="0"/>
                            </a:rPr>
                            <m:t>𝐸</m:t>
                          </m:r>
                        </m:e>
                        <m:sup>
                          <m:r>
                            <a:rPr lang="zh-CN" altLang="en-US" i="1">
                              <a:solidFill>
                                <a:srgbClr val="0000FF"/>
                              </a:solidFill>
                              <a:latin typeface="Cambria Math" panose="02040503050406030204" pitchFamily="18" charset="0"/>
                            </a:rPr>
                            <m:t>⊖</m:t>
                          </m:r>
                        </m:sup>
                      </m:sSup>
                      <m:r>
                        <a:rPr lang="zh-CN" altLang="en-US" i="1">
                          <a:solidFill>
                            <a:srgbClr val="0000FF"/>
                          </a:solidFill>
                          <a:latin typeface="Cambria Math" panose="02040503050406030204" pitchFamily="18" charset="0"/>
                        </a:rPr>
                        <m:t>(</m:t>
                      </m:r>
                      <m:sSup>
                        <m:sSupPr>
                          <m:ctrlPr>
                            <a:rPr lang="zh-CN" altLang="en-US" i="1">
                              <a:solidFill>
                                <a:srgbClr val="0000FF"/>
                              </a:solidFill>
                              <a:latin typeface="Cambria Math" panose="02040503050406030204" pitchFamily="18" charset="0"/>
                            </a:rPr>
                          </m:ctrlPr>
                        </m:sSupPr>
                        <m:e>
                          <m:r>
                            <m:rPr>
                              <m:sty m:val="p"/>
                            </m:rPr>
                            <a:rPr lang="zh-CN" altLang="en-US" i="0">
                              <a:solidFill>
                                <a:srgbClr val="0000FF"/>
                              </a:solidFill>
                              <a:latin typeface="Cambria Math" panose="02040503050406030204" pitchFamily="18" charset="0"/>
                            </a:rPr>
                            <m:t>H</m:t>
                          </m:r>
                        </m:e>
                        <m:sup>
                          <m:r>
                            <a:rPr lang="zh-CN" altLang="en-US" i="1">
                              <a:solidFill>
                                <a:srgbClr val="0000FF"/>
                              </a:solidFill>
                              <a:latin typeface="Cambria Math" panose="02040503050406030204" pitchFamily="18" charset="0"/>
                            </a:rPr>
                            <m:t>+</m:t>
                          </m:r>
                        </m:sup>
                      </m:sSup>
                      <m:r>
                        <a:rPr lang="zh-CN" altLang="en-US" i="1">
                          <a:solidFill>
                            <a:srgbClr val="0000FF"/>
                          </a:solidFill>
                          <a:latin typeface="Cambria Math" panose="02040503050406030204" pitchFamily="18" charset="0"/>
                        </a:rPr>
                        <m:t>|</m:t>
                      </m:r>
                      <m:sSub>
                        <m:sSubPr>
                          <m:ctrlPr>
                            <a:rPr lang="zh-CN" altLang="en-US" i="1">
                              <a:solidFill>
                                <a:srgbClr val="0000FF"/>
                              </a:solidFill>
                              <a:latin typeface="Cambria Math" panose="02040503050406030204" pitchFamily="18" charset="0"/>
                            </a:rPr>
                          </m:ctrlPr>
                        </m:sSubPr>
                        <m:e>
                          <m:r>
                            <m:rPr>
                              <m:sty m:val="p"/>
                            </m:rPr>
                            <a:rPr lang="zh-CN" altLang="en-US" i="0">
                              <a:solidFill>
                                <a:srgbClr val="0000FF"/>
                              </a:solidFill>
                              <a:latin typeface="Cambria Math" panose="02040503050406030204" pitchFamily="18" charset="0"/>
                            </a:rPr>
                            <m:t>H</m:t>
                          </m:r>
                        </m:e>
                        <m:sub>
                          <m:r>
                            <a:rPr lang="zh-CN" altLang="en-US" i="0">
                              <a:solidFill>
                                <a:srgbClr val="0000FF"/>
                              </a:solidFill>
                              <a:latin typeface="Cambria Math" panose="02040503050406030204" pitchFamily="18" charset="0"/>
                            </a:rPr>
                            <m:t>2</m:t>
                          </m:r>
                        </m:sub>
                      </m:sSub>
                      <m:r>
                        <a:rPr lang="zh-CN" altLang="en-US" i="1">
                          <a:solidFill>
                            <a:srgbClr val="0000FF"/>
                          </a:solidFill>
                          <a:latin typeface="Cambria Math" panose="02040503050406030204" pitchFamily="18" charset="0"/>
                        </a:rPr>
                        <m:t>)=0</m:t>
                      </m:r>
                    </m:oMath>
                  </m:oMathPara>
                </a14:m>
                <a:endParaRPr lang="zh-CN" altLang="en-US"/>
              </a:p>
            </p:txBody>
          </p:sp>
        </mc:Choice>
        <mc:Fallback xmlns="">
          <p:sp>
            <p:nvSpPr>
              <p:cNvPr id="27653" name="Object 5"/>
              <p:cNvSpPr txBox="1">
                <a:spLocks noRot="1" noChangeAspect="1" noMove="1" noResize="1" noEditPoints="1" noAdjustHandles="1" noChangeArrowheads="1" noChangeShapeType="1" noTextEdit="1"/>
              </p:cNvSpPr>
              <p:nvPr/>
            </p:nvSpPr>
            <p:spPr bwMode="auto">
              <a:xfrm>
                <a:off x="4516043" y="4556523"/>
                <a:ext cx="1803797" cy="426244"/>
              </a:xfrm>
              <a:prstGeom prst="rect">
                <a:avLst/>
              </a:prstGeom>
              <a:blipFill>
                <a:blip r:embed="rId4"/>
                <a:stretch>
                  <a:fillRect b="-4286"/>
                </a:stretch>
              </a:blipFill>
              <a:ln>
                <a:noFill/>
              </a:ln>
              <a:effectLst/>
            </p:spPr>
            <p:txBody>
              <a:bodyPr/>
              <a:lstStyle/>
              <a:p>
                <a:r>
                  <a:rPr lang="zh-CN" altLang="en-US">
                    <a:noFill/>
                  </a:rPr>
                  <a:t> </a:t>
                </a:r>
              </a:p>
            </p:txBody>
          </p:sp>
        </mc:Fallback>
      </mc:AlternateContent>
      <p:sp>
        <p:nvSpPr>
          <p:cNvPr id="27654" name="Text Box 8"/>
          <p:cNvSpPr txBox="1">
            <a:spLocks noChangeArrowheads="1"/>
          </p:cNvSpPr>
          <p:nvPr/>
        </p:nvSpPr>
        <p:spPr bwMode="auto">
          <a:xfrm>
            <a:off x="4412717" y="3292080"/>
            <a:ext cx="3278462" cy="38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34529" bIns="34529">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lnSpc>
                <a:spcPct val="85000"/>
              </a:lnSpc>
              <a:spcBef>
                <a:spcPct val="50000"/>
              </a:spcBef>
              <a:spcAft>
                <a:spcPct val="0"/>
              </a:spcAft>
              <a:buClr>
                <a:srgbClr val="CC0000"/>
              </a:buClr>
            </a:pPr>
            <a:r>
              <a:rPr kumimoji="1" lang="zh-CN" altLang="en-US">
                <a:solidFill>
                  <a:srgbClr val="000000"/>
                </a:solidFill>
                <a:latin typeface="宋体" pitchFamily="2" charset="-122"/>
                <a:ea typeface="宋体" pitchFamily="2" charset="-122"/>
              </a:rPr>
              <a:t>用镀铂黑的金属铂导电</a:t>
            </a:r>
          </a:p>
        </p:txBody>
      </p:sp>
      <p:sp>
        <p:nvSpPr>
          <p:cNvPr id="27655" name="Text Box 3"/>
          <p:cNvSpPr txBox="1">
            <a:spLocks noChangeArrowheads="1"/>
          </p:cNvSpPr>
          <p:nvPr/>
        </p:nvSpPr>
        <p:spPr bwMode="auto">
          <a:xfrm>
            <a:off x="1126448" y="455383"/>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9.3.3 </a:t>
            </a:r>
            <a:r>
              <a:rPr kumimoji="1" lang="zh-CN" altLang="en-US" sz="2700" dirty="0">
                <a:solidFill>
                  <a:srgbClr val="000000"/>
                </a:solidFill>
                <a:ea typeface="宋体" pitchFamily="2" charset="-122"/>
              </a:rPr>
              <a:t>标准电极电势</a:t>
            </a:r>
            <a:endParaRPr kumimoji="1" lang="en-US" altLang="zh-CN" sz="1500" b="0" dirty="0">
              <a:solidFill>
                <a:srgbClr val="000000"/>
              </a:solidFill>
              <a:ea typeface="宋体" pitchFamily="2" charset="-122"/>
            </a:endParaRPr>
          </a:p>
        </p:txBody>
      </p:sp>
      <p:sp>
        <p:nvSpPr>
          <p:cNvPr id="27656" name="Rectangle 15"/>
          <p:cNvSpPr>
            <a:spLocks noChangeArrowheads="1"/>
          </p:cNvSpPr>
          <p:nvPr/>
        </p:nvSpPr>
        <p:spPr bwMode="auto">
          <a:xfrm>
            <a:off x="1125257" y="1527571"/>
            <a:ext cx="604718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fontAlgn="base">
              <a:spcBef>
                <a:spcPct val="0"/>
              </a:spcBef>
              <a:spcAft>
                <a:spcPct val="0"/>
              </a:spcAft>
            </a:pPr>
            <a:r>
              <a:rPr lang="en-US" altLang="zh-CN" sz="2700" b="1" dirty="0">
                <a:solidFill>
                  <a:srgbClr val="FF0000"/>
                </a:solidFill>
                <a:latin typeface="Times New Roman" pitchFamily="18" charset="0"/>
                <a:ea typeface="宋体" pitchFamily="2" charset="-122"/>
                <a:sym typeface="Monotype Sorts" pitchFamily="2" charset="2"/>
              </a:rPr>
              <a:t>1. </a:t>
            </a:r>
            <a:r>
              <a:rPr lang="zh-CN" altLang="en-US" sz="2700" b="1" dirty="0">
                <a:solidFill>
                  <a:srgbClr val="FF0000"/>
                </a:solidFill>
                <a:latin typeface="Times New Roman" pitchFamily="18" charset="0"/>
                <a:ea typeface="宋体" pitchFamily="2" charset="-122"/>
                <a:sym typeface="Monotype Sorts" pitchFamily="2" charset="2"/>
              </a:rPr>
              <a:t>标准氢电极</a:t>
            </a:r>
            <a:endParaRPr lang="en-US" altLang="zh-CN" sz="2700" b="1" dirty="0">
              <a:solidFill>
                <a:srgbClr val="FF0000"/>
              </a:solidFill>
              <a:latin typeface="Times New Roman" pitchFamily="18" charset="0"/>
              <a:ea typeface="宋体" pitchFamily="2" charset="-122"/>
              <a:sym typeface="Monotype Sorts" pitchFamily="2" charset="2"/>
            </a:endParaRPr>
          </a:p>
        </p:txBody>
      </p:sp>
      <p:pic>
        <p:nvPicPr>
          <p:cNvPr id="276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2595566"/>
            <a:ext cx="2686050" cy="260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文本框 1">
            <a:extLst>
              <a:ext uri="{FF2B5EF4-FFF2-40B4-BE49-F238E27FC236}">
                <a16:creationId xmlns:a16="http://schemas.microsoft.com/office/drawing/2014/main" id="{F5B85949-CDDD-4943-880B-A8AD9F9A8AEE}"/>
              </a:ext>
            </a:extLst>
          </p:cNvPr>
          <p:cNvSpPr txBox="1"/>
          <p:nvPr/>
        </p:nvSpPr>
        <p:spPr>
          <a:xfrm>
            <a:off x="5429021" y="1756171"/>
            <a:ext cx="2262158" cy="369332"/>
          </a:xfrm>
          <a:prstGeom prst="rect">
            <a:avLst/>
          </a:prstGeom>
          <a:noFill/>
        </p:spPr>
        <p:txBody>
          <a:bodyPr wrap="none" rtlCol="0">
            <a:spAutoFit/>
          </a:bodyPr>
          <a:lstStyle/>
          <a:p>
            <a:r>
              <a:rPr lang="zh-CN" altLang="en-US" dirty="0"/>
              <a:t>标准状态下的氢电极</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Text Box 11"/>
          <p:cNvSpPr txBox="1">
            <a:spLocks noChangeArrowheads="1"/>
          </p:cNvSpPr>
          <p:nvPr/>
        </p:nvSpPr>
        <p:spPr bwMode="auto">
          <a:xfrm>
            <a:off x="979887" y="1459553"/>
            <a:ext cx="6601643" cy="194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4529" bIns="34529">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lnSpc>
                <a:spcPct val="150000"/>
              </a:lnSpc>
              <a:spcBef>
                <a:spcPct val="0"/>
              </a:spcBef>
              <a:spcAft>
                <a:spcPct val="0"/>
              </a:spcAft>
              <a:buClr>
                <a:srgbClr val="CC0000"/>
              </a:buClr>
            </a:pPr>
            <a:r>
              <a:rPr kumimoji="1" lang="zh-CN" altLang="en-US" sz="2100" dirty="0">
                <a:solidFill>
                  <a:srgbClr val="000000"/>
                </a:solidFill>
                <a:ea typeface="宋体" pitchFamily="2" charset="-122"/>
              </a:rPr>
              <a:t>显然，以标准氢电极为负</a:t>
            </a:r>
            <a:r>
              <a:rPr kumimoji="1" lang="en-US" altLang="zh-CN" sz="2100" dirty="0">
                <a:solidFill>
                  <a:srgbClr val="000000"/>
                </a:solidFill>
                <a:ea typeface="宋体" pitchFamily="2" charset="-122"/>
              </a:rPr>
              <a:t>(</a:t>
            </a:r>
            <a:r>
              <a:rPr kumimoji="1" lang="zh-CN" altLang="en-US" sz="2100" dirty="0">
                <a:solidFill>
                  <a:srgbClr val="000000"/>
                </a:solidFill>
                <a:ea typeface="宋体" pitchFamily="2" charset="-122"/>
              </a:rPr>
              <a:t>阳</a:t>
            </a:r>
            <a:r>
              <a:rPr kumimoji="1" lang="en-US" altLang="zh-CN" sz="2100" dirty="0">
                <a:solidFill>
                  <a:srgbClr val="000000"/>
                </a:solidFill>
                <a:ea typeface="宋体" pitchFamily="2" charset="-122"/>
              </a:rPr>
              <a:t>)</a:t>
            </a:r>
            <a:r>
              <a:rPr kumimoji="1" lang="zh-CN" altLang="en-US" sz="2100" dirty="0">
                <a:solidFill>
                  <a:srgbClr val="000000"/>
                </a:solidFill>
                <a:ea typeface="宋体" pitchFamily="2" charset="-122"/>
              </a:rPr>
              <a:t>极，待测电极为正</a:t>
            </a:r>
            <a:r>
              <a:rPr kumimoji="1" lang="en-US" altLang="zh-CN" sz="2100" dirty="0">
                <a:solidFill>
                  <a:srgbClr val="000000"/>
                </a:solidFill>
                <a:ea typeface="宋体" pitchFamily="2" charset="-122"/>
              </a:rPr>
              <a:t>(</a:t>
            </a:r>
            <a:r>
              <a:rPr kumimoji="1" lang="zh-CN" altLang="en-US" sz="2100" dirty="0">
                <a:solidFill>
                  <a:srgbClr val="000000"/>
                </a:solidFill>
                <a:ea typeface="宋体" pitchFamily="2" charset="-122"/>
              </a:rPr>
              <a:t>阴</a:t>
            </a:r>
            <a:r>
              <a:rPr kumimoji="1" lang="en-US" altLang="zh-CN" sz="2100" dirty="0">
                <a:solidFill>
                  <a:srgbClr val="000000"/>
                </a:solidFill>
                <a:ea typeface="宋体" pitchFamily="2" charset="-122"/>
              </a:rPr>
              <a:t>)</a:t>
            </a:r>
            <a:r>
              <a:rPr kumimoji="1" lang="zh-CN" altLang="en-US" sz="2100" dirty="0">
                <a:solidFill>
                  <a:srgbClr val="000000"/>
                </a:solidFill>
                <a:ea typeface="宋体" pitchFamily="2" charset="-122"/>
              </a:rPr>
              <a:t>极，所组成的电池的电动势（用符号</a:t>
            </a:r>
            <a:r>
              <a:rPr kumimoji="1" lang="en-US" altLang="zh-CN" sz="2100" i="1" dirty="0">
                <a:solidFill>
                  <a:srgbClr val="000000"/>
                </a:solidFill>
                <a:ea typeface="宋体" pitchFamily="2" charset="-122"/>
              </a:rPr>
              <a:t>E</a:t>
            </a:r>
            <a:r>
              <a:rPr kumimoji="1" lang="zh-CN" altLang="en-US" sz="2100" dirty="0">
                <a:solidFill>
                  <a:srgbClr val="000000"/>
                </a:solidFill>
                <a:ea typeface="宋体" pitchFamily="2" charset="-122"/>
              </a:rPr>
              <a:t>表示）即为待测电极的</a:t>
            </a:r>
            <a:r>
              <a:rPr kumimoji="1" lang="zh-CN" altLang="en-US" sz="2100" dirty="0">
                <a:ea typeface="宋体" pitchFamily="2" charset="-122"/>
              </a:rPr>
              <a:t>电极电势</a:t>
            </a:r>
            <a:r>
              <a:rPr kumimoji="1" lang="zh-CN" altLang="en-US" sz="2100" dirty="0">
                <a:solidFill>
                  <a:srgbClr val="000000"/>
                </a:solidFill>
                <a:ea typeface="宋体" pitchFamily="2" charset="-122"/>
              </a:rPr>
              <a:t>（</a:t>
            </a:r>
            <a:r>
              <a:rPr kumimoji="1" lang="zh-CN" altLang="en-US" sz="2100" dirty="0">
                <a:solidFill>
                  <a:srgbClr val="0000FF"/>
                </a:solidFill>
                <a:ea typeface="宋体" pitchFamily="2" charset="-122"/>
              </a:rPr>
              <a:t>氢标还原</a:t>
            </a:r>
            <a:r>
              <a:rPr kumimoji="1" lang="zh-CN" altLang="en-US" sz="2100" dirty="0">
                <a:solidFill>
                  <a:srgbClr val="000000"/>
                </a:solidFill>
                <a:ea typeface="宋体" pitchFamily="2" charset="-122"/>
              </a:rPr>
              <a:t>电极电势），</a:t>
            </a:r>
            <a:endParaRPr kumimoji="1" lang="en-US" altLang="zh-CN" sz="2100" dirty="0">
              <a:solidFill>
                <a:srgbClr val="000000"/>
              </a:solidFill>
              <a:ea typeface="宋体" pitchFamily="2" charset="-122"/>
            </a:endParaRPr>
          </a:p>
          <a:p>
            <a:pPr algn="just" fontAlgn="base">
              <a:lnSpc>
                <a:spcPct val="150000"/>
              </a:lnSpc>
              <a:spcBef>
                <a:spcPct val="0"/>
              </a:spcBef>
              <a:spcAft>
                <a:spcPct val="0"/>
              </a:spcAft>
              <a:buClr>
                <a:srgbClr val="CC0000"/>
              </a:buClr>
            </a:pPr>
            <a:r>
              <a:rPr kumimoji="1" lang="zh-CN" altLang="en-US" sz="2100" dirty="0">
                <a:solidFill>
                  <a:srgbClr val="000000"/>
                </a:solidFill>
                <a:ea typeface="宋体" pitchFamily="2" charset="-122"/>
              </a:rPr>
              <a:t>用符号                     表示。</a:t>
            </a:r>
            <a:endParaRPr kumimoji="1" lang="en-US" altLang="zh-CN" sz="2100" dirty="0">
              <a:solidFill>
                <a:srgbClr val="000000"/>
              </a:solidFill>
              <a:ea typeface="宋体" pitchFamily="2" charset="-122"/>
            </a:endParaRPr>
          </a:p>
        </p:txBody>
      </p:sp>
      <p:sp>
        <p:nvSpPr>
          <p:cNvPr id="28675" name="Text Box 3"/>
          <p:cNvSpPr txBox="1">
            <a:spLocks noChangeArrowheads="1"/>
          </p:cNvSpPr>
          <p:nvPr/>
        </p:nvSpPr>
        <p:spPr bwMode="auto">
          <a:xfrm>
            <a:off x="1144203" y="557277"/>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9.3.3 </a:t>
            </a:r>
            <a:r>
              <a:rPr kumimoji="1" lang="zh-CN" altLang="en-US" sz="2700" dirty="0">
                <a:solidFill>
                  <a:srgbClr val="000000"/>
                </a:solidFill>
                <a:ea typeface="宋体" pitchFamily="2" charset="-122"/>
              </a:rPr>
              <a:t>标准电极电势</a:t>
            </a:r>
            <a:endParaRPr kumimoji="1" lang="en-US" altLang="zh-CN" sz="1500" b="0" dirty="0">
              <a:solidFill>
                <a:srgbClr val="000000"/>
              </a:solidFill>
              <a:ea typeface="宋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23340629"/>
              </p:ext>
            </p:extLst>
          </p:nvPr>
        </p:nvGraphicFramePr>
        <p:xfrm>
          <a:off x="1899642" y="3009246"/>
          <a:ext cx="1239441" cy="397669"/>
        </p:xfrm>
        <a:graphic>
          <a:graphicData uri="http://schemas.openxmlformats.org/presentationml/2006/ole">
            <mc:AlternateContent xmlns:mc="http://schemas.openxmlformats.org/markup-compatibility/2006">
              <mc:Choice xmlns:v="urn:schemas-microsoft-com:vml" Requires="v">
                <p:oleObj spid="_x0000_s7268" name="Equation" r:id="rId4" imgW="736600" imgH="203200" progId="Equation.DSMT4">
                  <p:embed/>
                </p:oleObj>
              </mc:Choice>
              <mc:Fallback>
                <p:oleObj name="Equation" r:id="rId4" imgW="736600" imgH="203200" progId="Equation.DSMT4">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9642" y="3009246"/>
                        <a:ext cx="1239441" cy="39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8677" name="对象 2"/>
              <p:cNvSpPr txBox="1"/>
              <p:nvPr/>
            </p:nvSpPr>
            <p:spPr bwMode="auto">
              <a:xfrm>
                <a:off x="2083154" y="3655214"/>
                <a:ext cx="5223615" cy="58102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i="0" smtClean="0">
                          <a:solidFill>
                            <a:srgbClr val="000000"/>
                          </a:solidFill>
                          <a:latin typeface="Cambria Math" panose="02040503050406030204" pitchFamily="18" charset="0"/>
                        </a:rPr>
                        <m:t>Pt</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sty m:val="p"/>
                        </m:rPr>
                        <a:rPr lang="en-US" altLang="zh-CN" i="1">
                          <a:solidFill>
                            <a:srgbClr val="000000"/>
                          </a:solidFill>
                          <a:latin typeface="Cambria Math" panose="02040503050406030204" pitchFamily="18" charset="0"/>
                        </a:rPr>
                        <m:t>p</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H</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en-US" altLang="zh-CN" b="0" i="0"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𝑚𝑜𝑙</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𝑘𝑔</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C</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u</m:t>
                          </m:r>
                        </m:e>
                        <m:sup>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Cu</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s</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8677" name="对象 2"/>
              <p:cNvSpPr txBox="1">
                <a:spLocks noRot="1" noChangeAspect="1" noMove="1" noResize="1" noEditPoints="1" noAdjustHandles="1" noChangeArrowheads="1" noChangeShapeType="1" noTextEdit="1"/>
              </p:cNvSpPr>
              <p:nvPr/>
            </p:nvSpPr>
            <p:spPr bwMode="auto">
              <a:xfrm>
                <a:off x="2083154" y="3655214"/>
                <a:ext cx="5223615" cy="581029"/>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对象 3"/>
              <p:cNvSpPr txBox="1"/>
              <p:nvPr/>
            </p:nvSpPr>
            <p:spPr bwMode="auto">
              <a:xfrm>
                <a:off x="1750219" y="4443416"/>
                <a:ext cx="1538288" cy="527447"/>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正</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𝐸</m:t>
                          </m:r>
                        </m:e>
                        <m:sub>
                          <m:r>
                            <a:rPr lang="zh-CN" altLang="en-US" i="1">
                              <a:solidFill>
                                <a:srgbClr val="000000"/>
                              </a:solidFill>
                              <a:latin typeface="Cambria Math" panose="02040503050406030204" pitchFamily="18" charset="0"/>
                            </a:rPr>
                            <m:t>负</m:t>
                          </m:r>
                        </m:sub>
                      </m:sSub>
                    </m:oMath>
                  </m:oMathPara>
                </a14:m>
                <a:endParaRPr lang="zh-CN" altLang="en-US"/>
              </a:p>
            </p:txBody>
          </p:sp>
        </mc:Choice>
        <mc:Fallback xmlns="">
          <p:sp>
            <p:nvSpPr>
              <p:cNvPr id="4" name="对象 3"/>
              <p:cNvSpPr txBox="1">
                <a:spLocks noRot="1" noChangeAspect="1" noMove="1" noResize="1" noEditPoints="1" noAdjustHandles="1" noChangeArrowheads="1" noChangeShapeType="1" noTextEdit="1"/>
              </p:cNvSpPr>
              <p:nvPr/>
            </p:nvSpPr>
            <p:spPr bwMode="auto">
              <a:xfrm>
                <a:off x="1750219" y="4443416"/>
                <a:ext cx="1538288" cy="527447"/>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对象 4"/>
              <p:cNvSpPr txBox="1"/>
              <p:nvPr/>
            </p:nvSpPr>
            <p:spPr bwMode="auto">
              <a:xfrm>
                <a:off x="3298035" y="4454132"/>
                <a:ext cx="3727847" cy="48220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C</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u</m:t>
                          </m:r>
                        </m:e>
                        <m:sup>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sup>
                      </m:sSup>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Cu</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𝐸</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H</m:t>
                          </m:r>
                        </m:e>
                        <m:sup>
                          <m:r>
                            <a:rPr lang="zh-CN" altLang="en-US" i="1">
                              <a:solidFill>
                                <a:srgbClr val="000000"/>
                              </a:solidFill>
                              <a:latin typeface="Cambria Math" panose="02040503050406030204" pitchFamily="18" charset="0"/>
                            </a:rPr>
                            <m:t>+</m:t>
                          </m:r>
                        </m:sup>
                      </m:sSup>
                      <m:r>
                        <m:rPr>
                          <m:nor/>
                        </m:rPr>
                        <a:rPr lang="zh-CN" altLang="en-US" i="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nor/>
                            </m:rPr>
                            <a:rPr lang="zh-CN" altLang="en-US" i="0">
                              <a:solidFill>
                                <a:srgbClr val="000000"/>
                              </a:solidFill>
                              <a:latin typeface="Cambria Math" panose="02040503050406030204" pitchFamily="18" charset="0"/>
                            </a:rPr>
                            <m:t>H</m:t>
                          </m:r>
                        </m:e>
                        <m:sub>
                          <m: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FF0000"/>
                          </a:solidFill>
                          <a:latin typeface="Cambria Math" panose="02040503050406030204" pitchFamily="18" charset="0"/>
                        </a:rPr>
                        <m:t>  </m:t>
                      </m:r>
                    </m:oMath>
                  </m:oMathPara>
                </a14:m>
                <a:endParaRPr lang="zh-CN" altLang="en-US" dirty="0"/>
              </a:p>
            </p:txBody>
          </p:sp>
        </mc:Choice>
        <mc:Fallback xmlns="">
          <p:sp>
            <p:nvSpPr>
              <p:cNvPr id="5" name="对象 4"/>
              <p:cNvSpPr txBox="1">
                <a:spLocks noRot="1" noChangeAspect="1" noMove="1" noResize="1" noEditPoints="1" noAdjustHandles="1" noChangeArrowheads="1" noChangeShapeType="1" noTextEdit="1"/>
              </p:cNvSpPr>
              <p:nvPr/>
            </p:nvSpPr>
            <p:spPr bwMode="auto">
              <a:xfrm>
                <a:off x="3298035" y="4454132"/>
                <a:ext cx="3727847" cy="482203"/>
              </a:xfrm>
              <a:prstGeom prst="rect">
                <a:avLst/>
              </a:prstGeom>
              <a:blipFill>
                <a:blip r:embed="rId8"/>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对象 5"/>
              <p:cNvSpPr txBox="1"/>
              <p:nvPr/>
            </p:nvSpPr>
            <p:spPr bwMode="auto">
              <a:xfrm>
                <a:off x="3288509" y="4970863"/>
                <a:ext cx="2065735" cy="51196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C</m:t>
                      </m:r>
                      <m:sSup>
                        <m:sSupPr>
                          <m:ctrlPr>
                            <a:rPr lang="zh-CN" altLang="en-US" i="1">
                              <a:solidFill>
                                <a:srgbClr val="000000"/>
                              </a:solidFill>
                              <a:latin typeface="Cambria Math" panose="02040503050406030204" pitchFamily="18" charset="0"/>
                            </a:rPr>
                          </m:ctrlPr>
                        </m:sSupPr>
                        <m:e>
                          <m:r>
                            <m:rPr>
                              <m:nor/>
                            </m:rPr>
                            <a:rPr lang="zh-CN" altLang="en-US" i="0">
                              <a:solidFill>
                                <a:srgbClr val="000000"/>
                              </a:solidFill>
                              <a:latin typeface="Cambria Math" panose="02040503050406030204" pitchFamily="18" charset="0"/>
                            </a:rPr>
                            <m:t>u</m:t>
                          </m:r>
                        </m:e>
                        <m:sup>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sup>
                      </m:sSup>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Cu</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6" name="对象 5"/>
              <p:cNvSpPr txBox="1">
                <a:spLocks noRot="1" noChangeAspect="1" noMove="1" noResize="1" noEditPoints="1" noAdjustHandles="1" noChangeArrowheads="1" noChangeShapeType="1" noTextEdit="1"/>
              </p:cNvSpPr>
              <p:nvPr/>
            </p:nvSpPr>
            <p:spPr bwMode="auto">
              <a:xfrm>
                <a:off x="3288509" y="4970863"/>
                <a:ext cx="2065735" cy="511969"/>
              </a:xfrm>
              <a:prstGeom prst="rect">
                <a:avLst/>
              </a:prstGeom>
              <a:blipFill>
                <a:blip r:embed="rId9"/>
                <a:stretch>
                  <a:fillRect/>
                </a:stretch>
              </a:blipFill>
              <a:ln>
                <a:noFill/>
              </a:ln>
              <a:effectLst/>
            </p:spPr>
            <p:txBody>
              <a:bodyPr/>
              <a:lstStyle/>
              <a:p>
                <a:r>
                  <a:rPr lang="zh-CN" altLang="en-US">
                    <a:noFill/>
                  </a:rPr>
                  <a:t> </a:t>
                </a:r>
              </a:p>
            </p:txBody>
          </p:sp>
        </mc:Fallback>
      </mc:AlternateContent>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698" name="Picture 14"/>
          <p:cNvPicPr>
            <a:picLocks noChangeAspect="1" noChangeArrowheads="1"/>
          </p:cNvPicPr>
          <p:nvPr/>
        </p:nvPicPr>
        <p:blipFill>
          <a:blip r:embed="rId3">
            <a:extLst>
              <a:ext uri="{28A0092B-C50C-407E-A947-70E740481C1C}">
                <a14:useLocalDpi xmlns:a14="http://schemas.microsoft.com/office/drawing/2010/main" val="0"/>
              </a:ext>
            </a:extLst>
          </a:blip>
          <a:srcRect l="10716" t="16476" r="6361" b="3165"/>
          <a:stretch>
            <a:fillRect/>
          </a:stretch>
        </p:blipFill>
        <p:spPr bwMode="auto">
          <a:xfrm>
            <a:off x="5600703" y="2732486"/>
            <a:ext cx="1997869" cy="258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699" name="Text Box 4"/>
          <p:cNvSpPr txBox="1">
            <a:spLocks noChangeArrowheads="1"/>
          </p:cNvSpPr>
          <p:nvPr/>
        </p:nvSpPr>
        <p:spPr bwMode="auto">
          <a:xfrm>
            <a:off x="1729981" y="2291953"/>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endParaRPr kumimoji="1" lang="en-US" altLang="zh-CN" sz="2100" b="0">
              <a:solidFill>
                <a:srgbClr val="000000"/>
              </a:solidFill>
              <a:latin typeface="宋体" pitchFamily="2" charset="-122"/>
              <a:ea typeface="宋体" pitchFamily="2" charset="-122"/>
            </a:endParaRPr>
          </a:p>
        </p:txBody>
      </p:sp>
      <p:sp>
        <p:nvSpPr>
          <p:cNvPr id="1648647" name="Text Box 7"/>
          <p:cNvSpPr txBox="1">
            <a:spLocks noChangeArrowheads="1"/>
          </p:cNvSpPr>
          <p:nvPr/>
        </p:nvSpPr>
        <p:spPr bwMode="auto">
          <a:xfrm>
            <a:off x="1339512" y="1537494"/>
            <a:ext cx="6094809" cy="96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bIns="34529">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lnSpc>
                <a:spcPct val="150000"/>
              </a:lnSpc>
              <a:spcBef>
                <a:spcPct val="50000"/>
              </a:spcBef>
              <a:spcAft>
                <a:spcPct val="0"/>
              </a:spcAft>
              <a:buClr>
                <a:srgbClr val="CC0000"/>
              </a:buClr>
            </a:pPr>
            <a:r>
              <a:rPr kumimoji="1" lang="zh-CN" altLang="en-US" sz="2100" dirty="0">
                <a:solidFill>
                  <a:srgbClr val="000000"/>
                </a:solidFill>
                <a:latin typeface="宋体" pitchFamily="2" charset="-122"/>
                <a:ea typeface="宋体" pitchFamily="2" charset="-122"/>
              </a:rPr>
              <a:t>标准氢电极使用不方便，实际往往使用</a:t>
            </a:r>
            <a:r>
              <a:rPr kumimoji="1" lang="zh-CN" altLang="en-US" sz="2100" dirty="0">
                <a:solidFill>
                  <a:srgbClr val="0000FF"/>
                </a:solidFill>
                <a:latin typeface="宋体" pitchFamily="2" charset="-122"/>
                <a:ea typeface="宋体" pitchFamily="2" charset="-122"/>
              </a:rPr>
              <a:t>甘汞电极</a:t>
            </a:r>
            <a:r>
              <a:rPr kumimoji="1" lang="zh-CN" altLang="en-US" sz="2100" dirty="0">
                <a:solidFill>
                  <a:srgbClr val="000000"/>
                </a:solidFill>
                <a:latin typeface="宋体" pitchFamily="2" charset="-122"/>
                <a:ea typeface="宋体" pitchFamily="2" charset="-122"/>
              </a:rPr>
              <a:t>作为</a:t>
            </a:r>
            <a:r>
              <a:rPr kumimoji="1" lang="zh-CN" altLang="en-US" sz="2100" dirty="0">
                <a:solidFill>
                  <a:srgbClr val="0000FF"/>
                </a:solidFill>
                <a:latin typeface="宋体" pitchFamily="2" charset="-122"/>
                <a:ea typeface="宋体" pitchFamily="2" charset="-122"/>
              </a:rPr>
              <a:t>二级标准电极</a:t>
            </a:r>
            <a:r>
              <a:rPr kumimoji="1" lang="zh-CN" altLang="en-US" sz="2100" dirty="0">
                <a:solidFill>
                  <a:srgbClr val="000000"/>
                </a:solidFill>
                <a:latin typeface="宋体" pitchFamily="2" charset="-122"/>
                <a:ea typeface="宋体" pitchFamily="2" charset="-122"/>
              </a:rPr>
              <a:t>。</a:t>
            </a:r>
          </a:p>
        </p:txBody>
      </p:sp>
      <p:sp>
        <p:nvSpPr>
          <p:cNvPr id="1648648" name="Text Box 8"/>
          <p:cNvSpPr txBox="1">
            <a:spLocks noChangeArrowheads="1"/>
          </p:cNvSpPr>
          <p:nvPr/>
        </p:nvSpPr>
        <p:spPr bwMode="auto">
          <a:xfrm>
            <a:off x="1551385" y="2906317"/>
            <a:ext cx="3780234" cy="36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bIns="34529">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lnSpc>
                <a:spcPct val="105000"/>
              </a:lnSpc>
              <a:spcBef>
                <a:spcPct val="50000"/>
              </a:spcBef>
              <a:spcAft>
                <a:spcPct val="0"/>
              </a:spcAft>
              <a:buClr>
                <a:srgbClr val="CC0000"/>
              </a:buClr>
            </a:pPr>
            <a:r>
              <a:rPr kumimoji="1" lang="zh-CN" altLang="en-US" sz="2100">
                <a:solidFill>
                  <a:srgbClr val="000000"/>
                </a:solidFill>
                <a:latin typeface="宋体" pitchFamily="2" charset="-122"/>
                <a:ea typeface="宋体" pitchFamily="2" charset="-122"/>
              </a:rPr>
              <a:t>甘汞电极的电极反应</a:t>
            </a:r>
          </a:p>
        </p:txBody>
      </p:sp>
      <mc:AlternateContent xmlns:mc="http://schemas.openxmlformats.org/markup-compatibility/2006" xmlns:a14="http://schemas.microsoft.com/office/drawing/2010/main">
        <mc:Choice Requires="a14">
          <p:sp>
            <p:nvSpPr>
              <p:cNvPr id="1648649" name="Object 9"/>
              <p:cNvSpPr txBox="1"/>
              <p:nvPr/>
            </p:nvSpPr>
            <p:spPr bwMode="auto">
              <a:xfrm>
                <a:off x="1663305" y="3398044"/>
                <a:ext cx="3887390" cy="4524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i="0">
                          <a:solidFill>
                            <a:srgbClr val="0000FF"/>
                          </a:solidFill>
                          <a:latin typeface="Cambria Math" panose="02040503050406030204" pitchFamily="18" charset="0"/>
                        </a:rPr>
                        <m:t>H</m:t>
                      </m:r>
                      <m:sSub>
                        <m:sSubPr>
                          <m:ctrlPr>
                            <a:rPr lang="zh-CN" altLang="en-US" i="1">
                              <a:solidFill>
                                <a:srgbClr val="0000FF"/>
                              </a:solidFill>
                              <a:latin typeface="Cambria Math" panose="02040503050406030204" pitchFamily="18" charset="0"/>
                            </a:rPr>
                          </m:ctrlPr>
                        </m:sSubPr>
                        <m:e>
                          <m:r>
                            <m:rPr>
                              <m:nor/>
                            </m:rPr>
                            <a:rPr lang="zh-CN" altLang="en-US" i="0">
                              <a:solidFill>
                                <a:srgbClr val="0000FF"/>
                              </a:solidFill>
                              <a:latin typeface="Cambria Math" panose="02040503050406030204" pitchFamily="18" charset="0"/>
                            </a:rPr>
                            <m:t>g</m:t>
                          </m:r>
                        </m:e>
                        <m:sub>
                          <m:r>
                            <a:rPr lang="zh-CN" altLang="en-US" i="0">
                              <a:solidFill>
                                <a:srgbClr val="0000FF"/>
                              </a:solidFill>
                              <a:latin typeface="Cambria Math" panose="02040503050406030204" pitchFamily="18" charset="0"/>
                            </a:rPr>
                            <m:t>2</m:t>
                          </m:r>
                        </m:sub>
                      </m:sSub>
                      <m:r>
                        <m:rPr>
                          <m:nor/>
                        </m:rPr>
                        <a:rPr lang="zh-CN" altLang="en-US" i="0">
                          <a:solidFill>
                            <a:srgbClr val="0000FF"/>
                          </a:solidFill>
                          <a:latin typeface="Cambria Math" panose="02040503050406030204" pitchFamily="18" charset="0"/>
                        </a:rPr>
                        <m:t>C</m:t>
                      </m:r>
                      <m:sSub>
                        <m:sSubPr>
                          <m:ctrlPr>
                            <a:rPr lang="zh-CN" altLang="en-US" i="1">
                              <a:solidFill>
                                <a:srgbClr val="0000FF"/>
                              </a:solidFill>
                              <a:latin typeface="Cambria Math" panose="02040503050406030204" pitchFamily="18" charset="0"/>
                            </a:rPr>
                          </m:ctrlPr>
                        </m:sSubPr>
                        <m:e>
                          <m:r>
                            <m:rPr>
                              <m:nor/>
                            </m:rPr>
                            <a:rPr lang="zh-CN" altLang="en-US" i="0">
                              <a:solidFill>
                                <a:srgbClr val="0000FF"/>
                              </a:solidFill>
                              <a:latin typeface="Cambria Math" panose="02040503050406030204" pitchFamily="18" charset="0"/>
                            </a:rPr>
                            <m:t>l</m:t>
                          </m:r>
                        </m:e>
                        <m:sub>
                          <m:r>
                            <a:rPr lang="zh-CN" altLang="en-US" i="0">
                              <a:solidFill>
                                <a:srgbClr val="0000FF"/>
                              </a:solidFill>
                              <a:latin typeface="Cambria Math" panose="02040503050406030204" pitchFamily="18" charset="0"/>
                            </a:rPr>
                            <m:t>2</m:t>
                          </m:r>
                        </m:sub>
                      </m:sSub>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s</m:t>
                      </m:r>
                      <m:r>
                        <a:rPr lang="zh-CN" altLang="en-US" i="1">
                          <a:solidFill>
                            <a:srgbClr val="0000FF"/>
                          </a:solidFill>
                          <a:latin typeface="Cambria Math" panose="02040503050406030204" pitchFamily="18" charset="0"/>
                        </a:rPr>
                        <m:t>)+2</m:t>
                      </m:r>
                      <m:sSup>
                        <m:sSupPr>
                          <m:ctrlPr>
                            <a:rPr lang="zh-CN" altLang="en-US" i="1">
                              <a:solidFill>
                                <a:srgbClr val="0000FF"/>
                              </a:solidFill>
                              <a:latin typeface="Cambria Math" panose="02040503050406030204" pitchFamily="18" charset="0"/>
                            </a:rPr>
                          </m:ctrlPr>
                        </m:sSupPr>
                        <m:e>
                          <m:r>
                            <m:rPr>
                              <m:sty m:val="p"/>
                            </m:rPr>
                            <a:rPr lang="zh-CN" altLang="en-US" i="0">
                              <a:solidFill>
                                <a:srgbClr val="0000FF"/>
                              </a:solidFill>
                              <a:latin typeface="Cambria Math" panose="02040503050406030204" pitchFamily="18" charset="0"/>
                            </a:rPr>
                            <m:t>e</m:t>
                          </m:r>
                        </m:e>
                        <m:sup>
                          <m:r>
                            <a:rPr lang="zh-CN" altLang="en-US" i="1">
                              <a:solidFill>
                                <a:srgbClr val="0000FF"/>
                              </a:solidFill>
                              <a:latin typeface="Cambria Math" panose="02040503050406030204" pitchFamily="18" charset="0"/>
                            </a:rPr>
                            <m:t>−</m:t>
                          </m:r>
                        </m:sup>
                      </m:sSup>
                      <m:r>
                        <a:rPr lang="zh-CN" altLang="en-US" i="1">
                          <a:solidFill>
                            <a:srgbClr val="0000FF"/>
                          </a:solidFill>
                          <a:latin typeface="Cambria Math" panose="02040503050406030204" pitchFamily="18" charset="0"/>
                        </a:rPr>
                        <m:t>=2</m:t>
                      </m:r>
                      <m:r>
                        <m:rPr>
                          <m:nor/>
                        </m:rPr>
                        <a:rPr lang="zh-CN" altLang="en-US" i="0">
                          <a:solidFill>
                            <a:srgbClr val="0000FF"/>
                          </a:solidFill>
                          <a:latin typeface="Cambria Math" panose="02040503050406030204" pitchFamily="18" charset="0"/>
                        </a:rPr>
                        <m:t>Hg</m:t>
                      </m:r>
                      <m:r>
                        <a:rPr lang="zh-CN" altLang="en-US" i="1">
                          <a:solidFill>
                            <a:srgbClr val="0000FF"/>
                          </a:solidFill>
                          <a:latin typeface="Cambria Math" panose="02040503050406030204" pitchFamily="18" charset="0"/>
                        </a:rPr>
                        <m:t>(</m:t>
                      </m:r>
                      <m:r>
                        <m:rPr>
                          <m:sty m:val="p"/>
                        </m:rPr>
                        <a:rPr lang="zh-CN" altLang="en-US" i="0">
                          <a:solidFill>
                            <a:srgbClr val="0000FF"/>
                          </a:solidFill>
                          <a:latin typeface="Cambria Math" panose="02040503050406030204" pitchFamily="18" charset="0"/>
                        </a:rPr>
                        <m:t>l</m:t>
                      </m:r>
                      <m:r>
                        <a:rPr lang="zh-CN" altLang="en-US" i="1">
                          <a:solidFill>
                            <a:srgbClr val="0000FF"/>
                          </a:solidFill>
                          <a:latin typeface="Cambria Math" panose="02040503050406030204" pitchFamily="18" charset="0"/>
                        </a:rPr>
                        <m:t>)+2</m:t>
                      </m:r>
                      <m:r>
                        <m:rPr>
                          <m:nor/>
                        </m:rPr>
                        <a:rPr lang="zh-CN" altLang="en-US" i="0">
                          <a:solidFill>
                            <a:srgbClr val="0000FF"/>
                          </a:solidFill>
                          <a:latin typeface="Cambria Math" panose="02040503050406030204" pitchFamily="18" charset="0"/>
                        </a:rPr>
                        <m:t>C</m:t>
                      </m:r>
                      <m:sSup>
                        <m:sSupPr>
                          <m:ctrlPr>
                            <a:rPr lang="zh-CN" altLang="en-US" i="1">
                              <a:solidFill>
                                <a:srgbClr val="0000FF"/>
                              </a:solidFill>
                              <a:latin typeface="Cambria Math" panose="02040503050406030204" pitchFamily="18" charset="0"/>
                            </a:rPr>
                          </m:ctrlPr>
                        </m:sSupPr>
                        <m:e>
                          <m:r>
                            <m:rPr>
                              <m:nor/>
                            </m:rPr>
                            <a:rPr lang="zh-CN" altLang="en-US" i="0">
                              <a:solidFill>
                                <a:srgbClr val="0000FF"/>
                              </a:solidFill>
                              <a:latin typeface="Cambria Math" panose="02040503050406030204" pitchFamily="18" charset="0"/>
                            </a:rPr>
                            <m:t>l</m:t>
                          </m:r>
                        </m:e>
                        <m:sup>
                          <m:r>
                            <a:rPr lang="zh-CN" altLang="en-US" i="1">
                              <a:solidFill>
                                <a:srgbClr val="0000FF"/>
                              </a:solidFill>
                              <a:latin typeface="Cambria Math" panose="02040503050406030204" pitchFamily="18" charset="0"/>
                            </a:rPr>
                            <m:t>−</m:t>
                          </m:r>
                        </m:sup>
                      </m:sSup>
                      <m:r>
                        <a:rPr lang="zh-CN" altLang="en-US" i="1">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𝑎</m:t>
                      </m:r>
                      <m:r>
                        <a:rPr lang="zh-CN" altLang="en-US" i="1">
                          <a:solidFill>
                            <a:srgbClr val="0000FF"/>
                          </a:solidFill>
                          <a:latin typeface="Cambria Math" panose="02040503050406030204" pitchFamily="18" charset="0"/>
                        </a:rPr>
                        <m:t>)</m:t>
                      </m:r>
                    </m:oMath>
                  </m:oMathPara>
                </a14:m>
                <a:endParaRPr lang="zh-CN" altLang="en-US" dirty="0"/>
              </a:p>
            </p:txBody>
          </p:sp>
        </mc:Choice>
        <mc:Fallback xmlns="">
          <p:sp>
            <p:nvSpPr>
              <p:cNvPr id="1648649" name="Object 9"/>
              <p:cNvSpPr txBox="1">
                <a:spLocks noRot="1" noChangeAspect="1" noMove="1" noResize="1" noEditPoints="1" noAdjustHandles="1" noChangeArrowheads="1" noChangeShapeType="1" noTextEdit="1"/>
              </p:cNvSpPr>
              <p:nvPr/>
            </p:nvSpPr>
            <p:spPr bwMode="auto">
              <a:xfrm>
                <a:off x="1663305" y="3398044"/>
                <a:ext cx="3887390" cy="452438"/>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1648650" name="Text Box 10"/>
          <p:cNvSpPr txBox="1">
            <a:spLocks noChangeArrowheads="1"/>
          </p:cNvSpPr>
          <p:nvPr/>
        </p:nvSpPr>
        <p:spPr bwMode="auto">
          <a:xfrm>
            <a:off x="1574008" y="3907632"/>
            <a:ext cx="3967163" cy="97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bIns="34529">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lnSpc>
                <a:spcPct val="150000"/>
              </a:lnSpc>
              <a:spcBef>
                <a:spcPct val="50000"/>
              </a:spcBef>
              <a:spcAft>
                <a:spcPct val="0"/>
              </a:spcAft>
              <a:buClr>
                <a:srgbClr val="CC0000"/>
              </a:buClr>
            </a:pPr>
            <a:r>
              <a:rPr kumimoji="1" lang="zh-CN" altLang="en-US" sz="2100">
                <a:solidFill>
                  <a:srgbClr val="000000"/>
                </a:solidFill>
                <a:ea typeface="宋体" pitchFamily="2" charset="-122"/>
              </a:rPr>
              <a:t>甘汞电极的电极电势与温度以及</a:t>
            </a:r>
            <a:r>
              <a:rPr kumimoji="1" lang="en-US" altLang="zh-CN" sz="2100">
                <a:solidFill>
                  <a:srgbClr val="000000"/>
                </a:solidFill>
                <a:ea typeface="宋体" pitchFamily="2" charset="-122"/>
              </a:rPr>
              <a:t>Cl</a:t>
            </a:r>
            <a:r>
              <a:rPr kumimoji="1" lang="en-US" altLang="zh-CN" sz="2100" baseline="30000">
                <a:solidFill>
                  <a:srgbClr val="000000"/>
                </a:solidFill>
                <a:ea typeface="宋体" pitchFamily="2" charset="-122"/>
              </a:rPr>
              <a:t>-</a:t>
            </a:r>
            <a:r>
              <a:rPr kumimoji="1" lang="zh-CN" altLang="en-US" sz="2100">
                <a:solidFill>
                  <a:srgbClr val="000000"/>
                </a:solidFill>
                <a:ea typeface="宋体" pitchFamily="2" charset="-122"/>
              </a:rPr>
              <a:t>的浓度有关。</a:t>
            </a:r>
          </a:p>
        </p:txBody>
      </p:sp>
      <p:sp>
        <p:nvSpPr>
          <p:cNvPr id="29704" name="Text Box 3"/>
          <p:cNvSpPr txBox="1">
            <a:spLocks noChangeArrowheads="1"/>
          </p:cNvSpPr>
          <p:nvPr/>
        </p:nvSpPr>
        <p:spPr bwMode="auto">
          <a:xfrm>
            <a:off x="1339512" y="624344"/>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9.3.3 </a:t>
            </a:r>
            <a:r>
              <a:rPr kumimoji="1" lang="zh-CN" altLang="en-US" sz="2700" dirty="0">
                <a:solidFill>
                  <a:srgbClr val="000000"/>
                </a:solidFill>
                <a:ea typeface="宋体" pitchFamily="2" charset="-122"/>
              </a:rPr>
              <a:t>饱和甘汞电极</a:t>
            </a:r>
            <a:endParaRPr kumimoji="1" lang="en-US" altLang="zh-CN" sz="1500" b="0" dirty="0">
              <a:solidFill>
                <a:srgbClr val="000000"/>
              </a:solidFill>
              <a:ea typeface="宋体" pitchFamily="2" charset="-122"/>
            </a:endParaRPr>
          </a:p>
        </p:txBody>
      </p:sp>
      <p:sp>
        <p:nvSpPr>
          <p:cNvPr id="11" name="Rectangle 7"/>
          <p:cNvSpPr>
            <a:spLocks noChangeArrowheads="1"/>
          </p:cNvSpPr>
          <p:nvPr/>
        </p:nvSpPr>
        <p:spPr bwMode="auto">
          <a:xfrm>
            <a:off x="1585914" y="4953003"/>
            <a:ext cx="3340894" cy="79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p>
            <a:pPr fontAlgn="base">
              <a:lnSpc>
                <a:spcPct val="130000"/>
              </a:lnSpc>
              <a:spcBef>
                <a:spcPct val="0"/>
              </a:spcBef>
              <a:spcAft>
                <a:spcPct val="0"/>
              </a:spcAft>
            </a:pPr>
            <a:r>
              <a:rPr kumimoji="1" lang="zh-CN" altLang="en-US" sz="2100" b="1">
                <a:solidFill>
                  <a:srgbClr val="0000FF"/>
                </a:solidFill>
                <a:latin typeface="Times New Roman" pitchFamily="18" charset="0"/>
                <a:ea typeface="宋体" pitchFamily="2" charset="-122"/>
                <a:sym typeface="Monotype Sorts" pitchFamily="2" charset="2"/>
              </a:rPr>
              <a:t>饱和</a:t>
            </a:r>
            <a:r>
              <a:rPr kumimoji="1" lang="en-US" altLang="zh-CN" sz="2100" b="1">
                <a:solidFill>
                  <a:srgbClr val="0000FF"/>
                </a:solidFill>
                <a:latin typeface="Times New Roman" pitchFamily="18" charset="0"/>
                <a:ea typeface="宋体" pitchFamily="2" charset="-122"/>
                <a:sym typeface="Monotype Sorts" pitchFamily="2" charset="2"/>
              </a:rPr>
              <a:t>KCl</a:t>
            </a:r>
            <a:r>
              <a:rPr kumimoji="1" lang="zh-CN" altLang="en-US" sz="2100">
                <a:solidFill>
                  <a:srgbClr val="3333FF"/>
                </a:solidFill>
                <a:latin typeface="Times New Roman" pitchFamily="18" charset="0"/>
                <a:ea typeface="宋体" pitchFamily="2" charset="-122"/>
                <a:sym typeface="Monotype Sorts" pitchFamily="2" charset="2"/>
              </a:rPr>
              <a:t>		</a:t>
            </a:r>
            <a:r>
              <a:rPr kumimoji="1" lang="zh-CN" altLang="en-US" sz="2100" b="1">
                <a:solidFill>
                  <a:srgbClr val="0000FF"/>
                </a:solidFill>
                <a:latin typeface="Times New Roman" pitchFamily="18" charset="0"/>
                <a:ea typeface="宋体" pitchFamily="2" charset="-122"/>
                <a:sym typeface="Monotype Sorts" pitchFamily="2" charset="2"/>
              </a:rPr>
              <a:t>0.2412</a:t>
            </a:r>
            <a:r>
              <a:rPr kumimoji="1" lang="en-US" altLang="zh-CN" sz="2100" b="1">
                <a:solidFill>
                  <a:srgbClr val="0000FF"/>
                </a:solidFill>
                <a:latin typeface="Times New Roman" pitchFamily="18" charset="0"/>
                <a:ea typeface="宋体" pitchFamily="2" charset="-122"/>
                <a:sym typeface="Monotype Sorts" pitchFamily="2" charset="2"/>
              </a:rPr>
              <a:t>V</a:t>
            </a:r>
            <a:endParaRPr kumimoji="1" lang="zh-CN" altLang="en-US" sz="2100" b="1">
              <a:solidFill>
                <a:srgbClr val="0000FF"/>
              </a:solidFill>
              <a:latin typeface="Times New Roman" pitchFamily="18" charset="0"/>
              <a:ea typeface="宋体" pitchFamily="2" charset="-122"/>
              <a:sym typeface="Monotype Sorts" pitchFamily="2" charset="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48650"/>
                                        </p:tgtEl>
                                        <p:attrNameLst>
                                          <p:attrName>style.visibility</p:attrName>
                                        </p:attrNameLst>
                                      </p:cBhvr>
                                      <p:to>
                                        <p:strVal val="visible"/>
                                      </p:to>
                                    </p:set>
                                    <p:animEffect transition="in" filter="strips(downRight)">
                                      <p:cBhvr>
                                        <p:cTn id="7" dur="500"/>
                                        <p:tgtEl>
                                          <p:spTgt spid="16486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5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Text Box 3"/>
          <p:cNvSpPr txBox="1">
            <a:spLocks noChangeArrowheads="1"/>
          </p:cNvSpPr>
          <p:nvPr/>
        </p:nvSpPr>
        <p:spPr bwMode="auto">
          <a:xfrm>
            <a:off x="1304001" y="627347"/>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9.3.3 </a:t>
            </a:r>
            <a:r>
              <a:rPr kumimoji="1" lang="zh-CN" altLang="en-US" sz="2700" dirty="0">
                <a:solidFill>
                  <a:srgbClr val="000000"/>
                </a:solidFill>
                <a:ea typeface="宋体" pitchFamily="2" charset="-122"/>
              </a:rPr>
              <a:t>标准电极电势表</a:t>
            </a:r>
            <a:endParaRPr kumimoji="1" lang="en-US" altLang="zh-CN" sz="1500" b="0" dirty="0">
              <a:solidFill>
                <a:srgbClr val="000000"/>
              </a:solidFill>
              <a:ea typeface="宋体" pitchFamily="2" charset="-122"/>
            </a:endParaRPr>
          </a:p>
        </p:txBody>
      </p:sp>
      <p:sp>
        <p:nvSpPr>
          <p:cNvPr id="11" name="Rectangle 7"/>
          <p:cNvSpPr>
            <a:spLocks noChangeArrowheads="1"/>
          </p:cNvSpPr>
          <p:nvPr/>
        </p:nvSpPr>
        <p:spPr bwMode="auto">
          <a:xfrm>
            <a:off x="1014066" y="2826860"/>
            <a:ext cx="605790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p>
            <a:pPr fontAlgn="base">
              <a:lnSpc>
                <a:spcPct val="150000"/>
              </a:lnSpc>
              <a:spcBef>
                <a:spcPct val="0"/>
              </a:spcBef>
              <a:spcAft>
                <a:spcPct val="0"/>
              </a:spcAft>
            </a:pPr>
            <a:r>
              <a:rPr kumimoji="1" lang="zh-CN" altLang="en-US" sz="2100" b="1" dirty="0">
                <a:solidFill>
                  <a:srgbClr val="FF0000"/>
                </a:solidFill>
                <a:latin typeface="宋体" pitchFamily="2" charset="-122"/>
                <a:ea typeface="宋体" pitchFamily="2" charset="-122"/>
                <a:sym typeface="Monotype Sorts" pitchFamily="2" charset="2"/>
              </a:rPr>
              <a:t>标准电极电势表</a:t>
            </a:r>
          </a:p>
        </p:txBody>
      </p:sp>
      <p:sp>
        <p:nvSpPr>
          <p:cNvPr id="30726" name="Text Box 23"/>
          <p:cNvSpPr txBox="1">
            <a:spLocks noChangeArrowheads="1"/>
          </p:cNvSpPr>
          <p:nvPr/>
        </p:nvSpPr>
        <p:spPr bwMode="auto">
          <a:xfrm>
            <a:off x="1680661" y="3262505"/>
            <a:ext cx="6141244" cy="245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50000"/>
              </a:lnSpc>
              <a:spcBef>
                <a:spcPct val="50000"/>
              </a:spcBef>
              <a:spcAft>
                <a:spcPct val="0"/>
              </a:spcAft>
              <a:buFont typeface="Arial" charset="0"/>
              <a:buChar char="•"/>
            </a:pPr>
            <a:r>
              <a:rPr lang="zh-CN" altLang="en-US" sz="2100" dirty="0">
                <a:solidFill>
                  <a:srgbClr val="000000"/>
                </a:solidFill>
                <a:ea typeface="宋体" pitchFamily="2" charset="-122"/>
              </a:rPr>
              <a:t> 表中列出的是氢标还原电极电势：电极反应一律用还原过程</a:t>
            </a:r>
            <a:r>
              <a:rPr lang="en-US" altLang="zh-CN" sz="2100" dirty="0" err="1">
                <a:solidFill>
                  <a:srgbClr val="000000"/>
                </a:solidFill>
                <a:ea typeface="宋体" pitchFamily="2" charset="-122"/>
              </a:rPr>
              <a:t>M</a:t>
            </a:r>
            <a:r>
              <a:rPr lang="en-US" altLang="zh-CN" sz="2100" baseline="30000" dirty="0" err="1">
                <a:solidFill>
                  <a:srgbClr val="000000"/>
                </a:solidFill>
                <a:ea typeface="宋体" pitchFamily="2" charset="-122"/>
              </a:rPr>
              <a:t>z</a:t>
            </a:r>
            <a:r>
              <a:rPr lang="en-US" altLang="zh-CN" sz="2100" baseline="30000" dirty="0">
                <a:solidFill>
                  <a:srgbClr val="000000"/>
                </a:solidFill>
                <a:ea typeface="宋体" pitchFamily="2" charset="-122"/>
              </a:rPr>
              <a:t>+</a:t>
            </a:r>
            <a:r>
              <a:rPr lang="en-US" altLang="zh-CN" sz="2100" dirty="0">
                <a:solidFill>
                  <a:srgbClr val="000000"/>
                </a:solidFill>
                <a:ea typeface="宋体" pitchFamily="2" charset="-122"/>
              </a:rPr>
              <a:t> +</a:t>
            </a:r>
            <a:r>
              <a:rPr lang="en-US" altLang="zh-CN" sz="2100" i="1" dirty="0" err="1">
                <a:solidFill>
                  <a:srgbClr val="000000"/>
                </a:solidFill>
                <a:ea typeface="宋体" pitchFamily="2" charset="-122"/>
              </a:rPr>
              <a:t>z</a:t>
            </a:r>
            <a:r>
              <a:rPr lang="en-US" altLang="zh-CN" sz="2100" dirty="0" err="1">
                <a:solidFill>
                  <a:srgbClr val="000000"/>
                </a:solidFill>
                <a:ea typeface="宋体" pitchFamily="2" charset="-122"/>
              </a:rPr>
              <a:t>e</a:t>
            </a:r>
            <a:r>
              <a:rPr lang="en-US" altLang="zh-CN" sz="2100" baseline="30000" dirty="0">
                <a:solidFill>
                  <a:srgbClr val="000000"/>
                </a:solidFill>
                <a:ea typeface="宋体" pitchFamily="2" charset="-122"/>
              </a:rPr>
              <a:t>-</a:t>
            </a:r>
            <a:r>
              <a:rPr lang="en-US" altLang="zh-CN" sz="2100" dirty="0">
                <a:solidFill>
                  <a:srgbClr val="000000"/>
                </a:solidFill>
                <a:ea typeface="宋体" pitchFamily="2" charset="-122"/>
              </a:rPr>
              <a:t> =</a:t>
            </a:r>
            <a:r>
              <a:rPr lang="zh-CN" altLang="en-US" sz="2100" dirty="0">
                <a:solidFill>
                  <a:srgbClr val="000000"/>
                </a:solidFill>
                <a:ea typeface="宋体" pitchFamily="2" charset="-122"/>
              </a:rPr>
              <a:t> </a:t>
            </a:r>
            <a:r>
              <a:rPr lang="en-US" altLang="zh-CN" sz="2100" dirty="0">
                <a:solidFill>
                  <a:srgbClr val="000000"/>
                </a:solidFill>
                <a:ea typeface="宋体" pitchFamily="2" charset="-122"/>
              </a:rPr>
              <a:t>M</a:t>
            </a:r>
            <a:r>
              <a:rPr lang="zh-CN" altLang="en-US" sz="2100" dirty="0">
                <a:solidFill>
                  <a:srgbClr val="000000"/>
                </a:solidFill>
                <a:ea typeface="宋体" pitchFamily="2" charset="-122"/>
              </a:rPr>
              <a:t> 表示。数值越</a:t>
            </a:r>
            <a:r>
              <a:rPr lang="zh-CN" altLang="en-US" sz="2100" dirty="0">
                <a:ea typeface="宋体" pitchFamily="2" charset="-122"/>
              </a:rPr>
              <a:t>正</a:t>
            </a:r>
            <a:r>
              <a:rPr lang="zh-CN" altLang="en-US" sz="2100" dirty="0">
                <a:solidFill>
                  <a:srgbClr val="000000"/>
                </a:solidFill>
                <a:ea typeface="宋体" pitchFamily="2" charset="-122"/>
              </a:rPr>
              <a:t>，说明氧化型物种得电子的本领或</a:t>
            </a:r>
            <a:r>
              <a:rPr lang="zh-CN" altLang="en-US" sz="2100" dirty="0">
                <a:ea typeface="宋体" pitchFamily="2" charset="-122"/>
              </a:rPr>
              <a:t>氧化能力</a:t>
            </a:r>
            <a:r>
              <a:rPr lang="zh-CN" altLang="en-US" sz="2100" dirty="0">
                <a:solidFill>
                  <a:srgbClr val="000000"/>
                </a:solidFill>
                <a:ea typeface="宋体" pitchFamily="2" charset="-122"/>
              </a:rPr>
              <a:t>（本身被还原）越强；数值越</a:t>
            </a:r>
            <a:r>
              <a:rPr lang="zh-CN" altLang="en-US" sz="2100" dirty="0">
                <a:ea typeface="宋体" pitchFamily="2" charset="-122"/>
              </a:rPr>
              <a:t>负</a:t>
            </a:r>
            <a:r>
              <a:rPr lang="zh-CN" altLang="en-US" sz="2100" dirty="0">
                <a:solidFill>
                  <a:srgbClr val="000000"/>
                </a:solidFill>
                <a:ea typeface="宋体" pitchFamily="2" charset="-122"/>
              </a:rPr>
              <a:t>，说明还原型物种失电子的本领或</a:t>
            </a:r>
            <a:r>
              <a:rPr lang="zh-CN" altLang="en-US" sz="2100" dirty="0">
                <a:ea typeface="宋体" pitchFamily="2" charset="-122"/>
              </a:rPr>
              <a:t>还原能力</a:t>
            </a:r>
            <a:r>
              <a:rPr lang="zh-CN" altLang="en-US" sz="2100" dirty="0">
                <a:solidFill>
                  <a:srgbClr val="000000"/>
                </a:solidFill>
                <a:ea typeface="宋体" pitchFamily="2" charset="-122"/>
              </a:rPr>
              <a:t>（本身被氧化）越强；</a:t>
            </a:r>
          </a:p>
        </p:txBody>
      </p:sp>
      <p:grpSp>
        <p:nvGrpSpPr>
          <p:cNvPr id="2" name="组合 1">
            <a:extLst>
              <a:ext uri="{FF2B5EF4-FFF2-40B4-BE49-F238E27FC236}">
                <a16:creationId xmlns:a16="http://schemas.microsoft.com/office/drawing/2014/main" id="{2F733622-3805-42BF-99B4-C23D23419ADC}"/>
              </a:ext>
            </a:extLst>
          </p:cNvPr>
          <p:cNvGrpSpPr/>
          <p:nvPr/>
        </p:nvGrpSpPr>
        <p:grpSpPr>
          <a:xfrm>
            <a:off x="1540669" y="1790703"/>
            <a:ext cx="6057900" cy="893771"/>
            <a:chOff x="1540669" y="1790703"/>
            <a:chExt cx="6057900" cy="893771"/>
          </a:xfrm>
        </p:grpSpPr>
        <p:sp>
          <p:nvSpPr>
            <p:cNvPr id="30722" name="Text Box 4"/>
            <p:cNvSpPr txBox="1">
              <a:spLocks noChangeArrowheads="1"/>
            </p:cNvSpPr>
            <p:nvPr/>
          </p:nvSpPr>
          <p:spPr bwMode="auto">
            <a:xfrm>
              <a:off x="1588296" y="2160985"/>
              <a:ext cx="184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eaLnBrk="0" fontAlgn="t" hangingPunct="0">
                <a:spcBef>
                  <a:spcPct val="0"/>
                </a:spcBef>
                <a:spcAft>
                  <a:spcPct val="0"/>
                </a:spcAft>
              </a:pPr>
              <a:endParaRPr kumimoji="1" lang="en-US" altLang="zh-CN" sz="2100" b="0">
                <a:solidFill>
                  <a:srgbClr val="000000"/>
                </a:solidFill>
                <a:latin typeface="宋体" pitchFamily="2" charset="-122"/>
                <a:ea typeface="宋体" pitchFamily="2" charset="-122"/>
              </a:endParaRPr>
            </a:p>
          </p:txBody>
        </p:sp>
        <p:sp>
          <p:nvSpPr>
            <p:cNvPr id="1656839" name="Rectangle 7"/>
            <p:cNvSpPr>
              <a:spLocks noChangeArrowheads="1"/>
            </p:cNvSpPr>
            <p:nvPr/>
          </p:nvSpPr>
          <p:spPr bwMode="auto">
            <a:xfrm>
              <a:off x="1540669" y="1790703"/>
              <a:ext cx="6057900" cy="893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tIns="0" bIns="0">
              <a:spAutoFit/>
            </a:bodyPr>
            <a:lstStyle/>
            <a:p>
              <a:pPr fontAlgn="base">
                <a:lnSpc>
                  <a:spcPct val="150000"/>
                </a:lnSpc>
                <a:spcBef>
                  <a:spcPct val="0"/>
                </a:spcBef>
                <a:spcAft>
                  <a:spcPct val="0"/>
                </a:spcAft>
              </a:pPr>
              <a:r>
                <a:rPr kumimoji="1" lang="zh-CN" altLang="en-US" sz="2100" b="1" dirty="0">
                  <a:solidFill>
                    <a:srgbClr val="000000"/>
                  </a:solidFill>
                  <a:latin typeface="宋体" pitchFamily="2" charset="-122"/>
                  <a:ea typeface="宋体" pitchFamily="2" charset="-122"/>
                  <a:sym typeface="Monotype Sorts" pitchFamily="2" charset="2"/>
                </a:rPr>
                <a:t>当组成电极的各物质都处于标准态时，电极电势称为</a:t>
              </a:r>
              <a:r>
                <a:rPr kumimoji="1" lang="zh-CN" altLang="en-US" sz="2100" b="1" dirty="0">
                  <a:solidFill>
                    <a:srgbClr val="0000FF"/>
                  </a:solidFill>
                  <a:latin typeface="宋体" pitchFamily="2" charset="-122"/>
                  <a:ea typeface="宋体" pitchFamily="2" charset="-122"/>
                  <a:sym typeface="Monotype Sorts" pitchFamily="2" charset="2"/>
                </a:rPr>
                <a:t>标准电极电势</a:t>
              </a:r>
              <a:r>
                <a:rPr kumimoji="1" lang="zh-CN" altLang="en-US" sz="2100" b="1" dirty="0">
                  <a:solidFill>
                    <a:srgbClr val="000000"/>
                  </a:solidFill>
                  <a:latin typeface="宋体" pitchFamily="2" charset="-122"/>
                  <a:ea typeface="宋体" pitchFamily="2" charset="-122"/>
                  <a:sym typeface="Monotype Sorts" pitchFamily="2" charset="2"/>
                </a:rPr>
                <a:t>，用符号          表示。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C772595-7FB0-4EF1-9F88-BFD4D261B56B}"/>
                    </a:ext>
                  </a:extLst>
                </p:cNvPr>
                <p:cNvSpPr txBox="1"/>
                <p:nvPr/>
              </p:nvSpPr>
              <p:spPr>
                <a:xfrm>
                  <a:off x="4880040" y="2368734"/>
                  <a:ext cx="1309141"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𝐸</m:t>
                            </m:r>
                          </m:e>
                          <m:sup>
                            <m:r>
                              <a:rPr lang="zh-CN" altLang="pt-BR" i="1" smtClean="0">
                                <a:latin typeface="Cambria Math" panose="02040503050406030204" pitchFamily="18" charset="0"/>
                              </a:rPr>
                              <m:t>𝜃</m:t>
                            </m:r>
                          </m:sup>
                        </m:sSup>
                        <m:r>
                          <a:rPr lang="en-US" altLang="zh-CN" b="0" i="1" smtClean="0">
                            <a:latin typeface="Cambria Math" panose="02040503050406030204" pitchFamily="18" charset="0"/>
                          </a:rPr>
                          <m:t>(</m:t>
                        </m:r>
                        <m:r>
                          <m:rPr>
                            <m:sty m:val="p"/>
                          </m:rPr>
                          <a:rPr lang="en-US" altLang="zh-CN">
                            <a:latin typeface="Cambria Math" panose="02040503050406030204" pitchFamily="18" charset="0"/>
                          </a:rPr>
                          <m:t>Ox</m:t>
                        </m:r>
                        <m:r>
                          <a:rPr lang="en-US" altLang="zh-CN">
                            <a:latin typeface="Cambria Math" panose="02040503050406030204" pitchFamily="18" charset="0"/>
                          </a:rPr>
                          <m:t>/</m:t>
                        </m:r>
                        <m:r>
                          <m:rPr>
                            <m:sty m:val="p"/>
                          </m:rPr>
                          <a:rPr lang="en-US" altLang="zh-CN">
                            <a:latin typeface="Cambria Math" panose="02040503050406030204" pitchFamily="18" charset="0"/>
                          </a:rPr>
                          <m:t>Red</m:t>
                        </m:r>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6C772595-7FB0-4EF1-9F88-BFD4D261B56B}"/>
                    </a:ext>
                  </a:extLst>
                </p:cNvPr>
                <p:cNvSpPr txBox="1">
                  <a:spLocks noRot="1" noChangeAspect="1" noMove="1" noResize="1" noEditPoints="1" noAdjustHandles="1" noChangeArrowheads="1" noChangeShapeType="1" noTextEdit="1"/>
                </p:cNvSpPr>
                <p:nvPr/>
              </p:nvSpPr>
              <p:spPr>
                <a:xfrm>
                  <a:off x="4880040" y="2368734"/>
                  <a:ext cx="1309141" cy="289118"/>
                </a:xfrm>
                <a:prstGeom prst="rect">
                  <a:avLst/>
                </a:prstGeom>
                <a:blipFill>
                  <a:blip r:embed="rId3"/>
                  <a:stretch>
                    <a:fillRect l="-2804" t="-2128" r="-5607" b="-38298"/>
                  </a:stretch>
                </a:blipFill>
              </p:spPr>
              <p:txBody>
                <a:bodyPr/>
                <a:lstStyle/>
                <a:p>
                  <a:r>
                    <a:rPr lang="zh-CN" altLang="en-US">
                      <a:noFill/>
                    </a:rPr>
                    <a:t> </a:t>
                  </a:r>
                </a:p>
              </p:txBody>
            </p:sp>
          </mc:Fallback>
        </mc:AlternateContent>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72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1339512" y="523114"/>
            <a:ext cx="60459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9.3.3 </a:t>
            </a:r>
            <a:r>
              <a:rPr kumimoji="1" lang="zh-CN" altLang="en-US" sz="2700" dirty="0">
                <a:solidFill>
                  <a:srgbClr val="000000"/>
                </a:solidFill>
                <a:ea typeface="宋体" pitchFamily="2" charset="-122"/>
              </a:rPr>
              <a:t>标准电极电势表</a:t>
            </a:r>
            <a:endParaRPr kumimoji="1" lang="en-US" altLang="zh-CN" sz="1500" b="0" dirty="0">
              <a:solidFill>
                <a:srgbClr val="000000"/>
              </a:solidFill>
              <a:ea typeface="宋体" pitchFamily="2" charset="-122"/>
            </a:endParaRPr>
          </a:p>
        </p:txBody>
      </p:sp>
      <p:sp>
        <p:nvSpPr>
          <p:cNvPr id="31747" name="矩形 2"/>
          <p:cNvSpPr>
            <a:spLocks noChangeArrowheads="1"/>
          </p:cNvSpPr>
          <p:nvPr/>
        </p:nvSpPr>
        <p:spPr bwMode="auto">
          <a:xfrm>
            <a:off x="1610916" y="3877867"/>
            <a:ext cx="6118622" cy="14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50000"/>
              </a:lnSpc>
              <a:spcBef>
                <a:spcPct val="50000"/>
              </a:spcBef>
              <a:spcAft>
                <a:spcPct val="0"/>
              </a:spcAft>
              <a:buFont typeface="Arial" charset="0"/>
              <a:buChar char="•"/>
            </a:pPr>
            <a:r>
              <a:rPr lang="zh-CN" altLang="en-US" sz="2100" b="1" dirty="0">
                <a:solidFill>
                  <a:srgbClr val="000000"/>
                </a:solidFill>
                <a:latin typeface="宋体" pitchFamily="2" charset="-122"/>
                <a:ea typeface="宋体" pitchFamily="2" charset="-122"/>
                <a:sym typeface="Monotype Sorts" pitchFamily="2" charset="2"/>
              </a:rPr>
              <a:t> 电极电势的数值反映物种得失电子的倾向，</a:t>
            </a:r>
            <a:r>
              <a:rPr lang="zh-CN" altLang="en-US" sz="2100" b="1" dirty="0">
                <a:solidFill>
                  <a:srgbClr val="FF0000"/>
                </a:solidFill>
                <a:latin typeface="宋体" pitchFamily="2" charset="-122"/>
                <a:ea typeface="宋体" pitchFamily="2" charset="-122"/>
                <a:sym typeface="Monotype Sorts" pitchFamily="2" charset="2"/>
              </a:rPr>
              <a:t>与物质的量无关，与得失电子的个数无关（与电池半反应的写法无关）</a:t>
            </a:r>
            <a:r>
              <a:rPr lang="zh-CN" altLang="en-US" sz="2100" b="1" dirty="0">
                <a:solidFill>
                  <a:srgbClr val="000000"/>
                </a:solidFill>
                <a:latin typeface="宋体" pitchFamily="2" charset="-122"/>
                <a:ea typeface="宋体" pitchFamily="2" charset="-122"/>
                <a:sym typeface="Monotype Sorts" pitchFamily="2" charset="2"/>
              </a:rPr>
              <a:t>。</a:t>
            </a:r>
          </a:p>
        </p:txBody>
      </p:sp>
      <p:sp>
        <p:nvSpPr>
          <p:cNvPr id="15" name="Text Box 30"/>
          <p:cNvSpPr txBox="1">
            <a:spLocks noChangeArrowheads="1"/>
          </p:cNvSpPr>
          <p:nvPr/>
        </p:nvSpPr>
        <p:spPr bwMode="auto">
          <a:xfrm>
            <a:off x="1588295" y="1815707"/>
            <a:ext cx="6141244" cy="100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50000"/>
              </a:lnSpc>
              <a:spcBef>
                <a:spcPct val="50000"/>
              </a:spcBef>
              <a:spcAft>
                <a:spcPct val="0"/>
              </a:spcAft>
              <a:buFont typeface="Arial" charset="0"/>
              <a:buChar char="•"/>
            </a:pPr>
            <a:r>
              <a:rPr lang="zh-CN" altLang="en-US" sz="2100" dirty="0">
                <a:solidFill>
                  <a:srgbClr val="000000"/>
                </a:solidFill>
                <a:ea typeface="宋体" pitchFamily="2" charset="-122"/>
              </a:rPr>
              <a:t> 标准电极电势表列出的是</a:t>
            </a:r>
            <a:r>
              <a:rPr lang="zh-CN" altLang="en-US" sz="2100" dirty="0">
                <a:ea typeface="宋体" pitchFamily="2" charset="-122"/>
              </a:rPr>
              <a:t>标准态</a:t>
            </a:r>
            <a:r>
              <a:rPr lang="zh-CN" altLang="en-US" sz="2100" dirty="0">
                <a:solidFill>
                  <a:srgbClr val="000000"/>
                </a:solidFill>
                <a:ea typeface="宋体" pitchFamily="2" charset="-122"/>
              </a:rPr>
              <a:t>下（离子活度为</a:t>
            </a:r>
            <a:r>
              <a:rPr lang="en-US" altLang="zh-CN" sz="2100" dirty="0">
                <a:solidFill>
                  <a:srgbClr val="000000"/>
                </a:solidFill>
                <a:ea typeface="宋体" pitchFamily="2" charset="-122"/>
              </a:rPr>
              <a:t>1mol·kg</a:t>
            </a:r>
            <a:r>
              <a:rPr lang="en-US" altLang="zh-CN" sz="2100" baseline="30000" dirty="0">
                <a:solidFill>
                  <a:srgbClr val="000000"/>
                </a:solidFill>
                <a:ea typeface="宋体" pitchFamily="2" charset="-122"/>
              </a:rPr>
              <a:t>-1</a:t>
            </a:r>
            <a:r>
              <a:rPr lang="zh-CN" altLang="en-US" sz="2100" dirty="0">
                <a:solidFill>
                  <a:srgbClr val="000000"/>
                </a:solidFill>
                <a:ea typeface="宋体" pitchFamily="2" charset="-122"/>
              </a:rPr>
              <a:t>，气体分压为</a:t>
            </a:r>
            <a:r>
              <a:rPr lang="en-US" altLang="zh-CN" sz="2100" i="1" dirty="0">
                <a:solidFill>
                  <a:srgbClr val="000000"/>
                </a:solidFill>
                <a:ea typeface="宋体" pitchFamily="2" charset="-122"/>
              </a:rPr>
              <a:t>p</a:t>
            </a:r>
            <a:r>
              <a:rPr kumimoji="1" lang="zh-CN" altLang="en-US" sz="2100" i="1" baseline="30000" dirty="0">
                <a:solidFill>
                  <a:schemeClr val="tx1"/>
                </a:solidFill>
                <a:latin typeface="宋体" pitchFamily="2" charset="-122"/>
                <a:ea typeface="宋体" pitchFamily="2" charset="-122"/>
              </a:rPr>
              <a:t>θ</a:t>
            </a:r>
            <a:r>
              <a:rPr lang="zh-CN" altLang="en-US" sz="2100" dirty="0">
                <a:solidFill>
                  <a:srgbClr val="000000"/>
                </a:solidFill>
                <a:ea typeface="宋体" pitchFamily="2" charset="-122"/>
              </a:rPr>
              <a:t>）的电极电势；</a:t>
            </a:r>
          </a:p>
        </p:txBody>
      </p:sp>
      <p:sp>
        <p:nvSpPr>
          <p:cNvPr id="16" name="Text Box 29"/>
          <p:cNvSpPr txBox="1">
            <a:spLocks noChangeArrowheads="1"/>
          </p:cNvSpPr>
          <p:nvPr/>
        </p:nvSpPr>
        <p:spPr bwMode="auto">
          <a:xfrm>
            <a:off x="1588295" y="2952751"/>
            <a:ext cx="59043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spcBef>
                <a:spcPct val="50000"/>
              </a:spcBef>
              <a:spcAft>
                <a:spcPct val="0"/>
              </a:spcAft>
              <a:buFont typeface="Arial" charset="0"/>
              <a:buChar char="•"/>
            </a:pPr>
            <a:r>
              <a:rPr lang="zh-CN" altLang="en-US" sz="2100">
                <a:solidFill>
                  <a:srgbClr val="000000"/>
                </a:solidFill>
                <a:ea typeface="宋体" pitchFamily="2" charset="-122"/>
              </a:rPr>
              <a:t> 表中列出的是</a:t>
            </a:r>
            <a:r>
              <a:rPr lang="en-US" altLang="zh-CN" sz="2100">
                <a:ea typeface="宋体" pitchFamily="2" charset="-122"/>
              </a:rPr>
              <a:t>298.15K</a:t>
            </a:r>
            <a:r>
              <a:rPr lang="zh-CN" altLang="en-US" sz="2100">
                <a:solidFill>
                  <a:srgbClr val="000000"/>
                </a:solidFill>
                <a:ea typeface="宋体" pitchFamily="2" charset="-122"/>
              </a:rPr>
              <a:t>时的</a:t>
            </a:r>
            <a:r>
              <a:rPr lang="zh-CN" altLang="en-US" sz="2100">
                <a:ea typeface="宋体" pitchFamily="2" charset="-122"/>
              </a:rPr>
              <a:t>标准电极电势</a:t>
            </a:r>
            <a:r>
              <a:rPr lang="zh-CN" altLang="en-US" sz="2100">
                <a:solidFill>
                  <a:srgbClr val="000000"/>
                </a:solidFill>
                <a:ea typeface="宋体" pitchFamily="2" charset="-122"/>
              </a:rPr>
              <a:t>；</a:t>
            </a:r>
          </a:p>
        </p:txBody>
      </p:sp>
      <p:sp>
        <p:nvSpPr>
          <p:cNvPr id="17" name="Text Box 29"/>
          <p:cNvSpPr txBox="1">
            <a:spLocks noChangeArrowheads="1"/>
          </p:cNvSpPr>
          <p:nvPr/>
        </p:nvSpPr>
        <p:spPr bwMode="auto">
          <a:xfrm>
            <a:off x="1595439" y="3470673"/>
            <a:ext cx="59043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algn="just" fontAlgn="base">
              <a:spcBef>
                <a:spcPct val="50000"/>
              </a:spcBef>
              <a:spcAft>
                <a:spcPct val="0"/>
              </a:spcAft>
              <a:buFont typeface="Arial" charset="0"/>
              <a:buChar char="•"/>
            </a:pPr>
            <a:r>
              <a:rPr lang="zh-CN" altLang="en-US" sz="2100">
                <a:solidFill>
                  <a:srgbClr val="000000"/>
                </a:solidFill>
                <a:ea typeface="宋体" pitchFamily="2" charset="-122"/>
              </a:rPr>
              <a:t> 表中数据不能用于非水溶液或熔融盐；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D33BDCD5-C38E-473E-BA20-A2A372E0A81C}"/>
              </a:ext>
            </a:extLst>
          </p:cNvPr>
          <p:cNvSpPr txBox="1">
            <a:spLocks noChangeArrowheads="1"/>
          </p:cNvSpPr>
          <p:nvPr/>
        </p:nvSpPr>
        <p:spPr bwMode="auto">
          <a:xfrm>
            <a:off x="621372" y="484773"/>
            <a:ext cx="58578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9.1 </a:t>
            </a:r>
            <a:r>
              <a:rPr kumimoji="1" lang="zh-CN" altLang="en-US" sz="2700" dirty="0">
                <a:solidFill>
                  <a:srgbClr val="000000"/>
                </a:solidFill>
                <a:ea typeface="宋体" pitchFamily="2" charset="-122"/>
              </a:rPr>
              <a:t>氧化还原反应</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概念的拓展</a:t>
            </a:r>
            <a:endParaRPr kumimoji="1" lang="en-US" altLang="zh-CN" sz="1500" b="0" dirty="0">
              <a:solidFill>
                <a:srgbClr val="000000"/>
              </a:solidFill>
              <a:ea typeface="宋体" pitchFamily="2" charset="-122"/>
            </a:endParaRPr>
          </a:p>
        </p:txBody>
      </p:sp>
      <p:sp>
        <p:nvSpPr>
          <p:cNvPr id="5" name="文本框 4">
            <a:extLst>
              <a:ext uri="{FF2B5EF4-FFF2-40B4-BE49-F238E27FC236}">
                <a16:creationId xmlns:a16="http://schemas.microsoft.com/office/drawing/2014/main" id="{062356B5-8ACB-4181-9102-112463B3F710}"/>
              </a:ext>
            </a:extLst>
          </p:cNvPr>
          <p:cNvSpPr txBox="1"/>
          <p:nvPr/>
        </p:nvSpPr>
        <p:spPr>
          <a:xfrm>
            <a:off x="1549399" y="2697535"/>
            <a:ext cx="4732868" cy="461665"/>
          </a:xfrm>
          <a:prstGeom prst="rect">
            <a:avLst/>
          </a:prstGeom>
          <a:noFill/>
        </p:spPr>
        <p:txBody>
          <a:bodyPr wrap="square">
            <a:spAutoFit/>
          </a:bodyPr>
          <a:lstStyle/>
          <a:p>
            <a:r>
              <a:rPr lang="en-US" altLang="zh-CN" sz="2400" dirty="0"/>
              <a:t>Cu+O</a:t>
            </a:r>
            <a:r>
              <a:rPr lang="en-US" altLang="zh-CN" sz="2400" baseline="-25000" dirty="0"/>
              <a:t>2</a:t>
            </a:r>
            <a:r>
              <a:rPr lang="en-US" altLang="zh-CN" sz="2400" dirty="0"/>
              <a:t> +HCl </a:t>
            </a:r>
            <a:r>
              <a:rPr lang="en-US" altLang="zh-CN" sz="2400" dirty="0">
                <a:sym typeface="Wingdings" panose="05000000000000000000" pitchFamily="2" charset="2"/>
              </a:rPr>
              <a:t> CuCl</a:t>
            </a:r>
            <a:r>
              <a:rPr lang="en-US" altLang="zh-CN" sz="2400" baseline="-25000" dirty="0">
                <a:sym typeface="Wingdings" panose="05000000000000000000" pitchFamily="2" charset="2"/>
              </a:rPr>
              <a:t>2</a:t>
            </a:r>
            <a:r>
              <a:rPr lang="en-US" altLang="zh-CN" sz="2400" dirty="0">
                <a:sym typeface="Wingdings" panose="05000000000000000000" pitchFamily="2" charset="2"/>
              </a:rPr>
              <a:t>+H</a:t>
            </a:r>
            <a:r>
              <a:rPr lang="en-US" altLang="zh-CN" sz="2400" baseline="-25000" dirty="0">
                <a:sym typeface="Wingdings" panose="05000000000000000000" pitchFamily="2" charset="2"/>
              </a:rPr>
              <a:t>2</a:t>
            </a:r>
            <a:r>
              <a:rPr lang="en-US" altLang="zh-CN" sz="2400" dirty="0">
                <a:sym typeface="Wingdings" panose="05000000000000000000" pitchFamily="2" charset="2"/>
              </a:rPr>
              <a:t>O </a:t>
            </a:r>
            <a:endParaRPr lang="zh-CN" altLang="en-US" sz="2400" dirty="0"/>
          </a:p>
        </p:txBody>
      </p:sp>
      <p:sp>
        <p:nvSpPr>
          <p:cNvPr id="7" name="文本框 6">
            <a:extLst>
              <a:ext uri="{FF2B5EF4-FFF2-40B4-BE49-F238E27FC236}">
                <a16:creationId xmlns:a16="http://schemas.microsoft.com/office/drawing/2014/main" id="{FFEB306C-8E2D-4508-BCF7-7B717B0564A0}"/>
              </a:ext>
            </a:extLst>
          </p:cNvPr>
          <p:cNvSpPr txBox="1"/>
          <p:nvPr/>
        </p:nvSpPr>
        <p:spPr>
          <a:xfrm>
            <a:off x="1998131" y="1619671"/>
            <a:ext cx="6053667" cy="369332"/>
          </a:xfrm>
          <a:prstGeom prst="rect">
            <a:avLst/>
          </a:prstGeom>
          <a:noFill/>
        </p:spPr>
        <p:txBody>
          <a:bodyPr wrap="square">
            <a:spAutoFit/>
          </a:bodyPr>
          <a:lstStyle/>
          <a:p>
            <a:r>
              <a:rPr lang="en-US" altLang="zh-CN" dirty="0"/>
              <a:t>Cu+O</a:t>
            </a:r>
            <a:r>
              <a:rPr lang="en-US" altLang="zh-CN" baseline="-25000" dirty="0"/>
              <a:t>2</a:t>
            </a:r>
            <a:r>
              <a:rPr lang="en-US" altLang="zh-CN" dirty="0"/>
              <a:t> </a:t>
            </a:r>
            <a:r>
              <a:rPr lang="en-US" altLang="zh-CN" dirty="0">
                <a:sym typeface="Wingdings" panose="05000000000000000000" pitchFamily="2" charset="2"/>
              </a:rPr>
              <a:t> </a:t>
            </a:r>
            <a:r>
              <a:rPr lang="en-US" altLang="zh-CN" dirty="0" err="1">
                <a:sym typeface="Wingdings" panose="05000000000000000000" pitchFamily="2" charset="2"/>
              </a:rPr>
              <a:t>CuO</a:t>
            </a:r>
            <a:r>
              <a:rPr lang="en-US" altLang="zh-CN" dirty="0">
                <a:sym typeface="Wingdings" panose="05000000000000000000" pitchFamily="2" charset="2"/>
              </a:rPr>
              <a:t>           (</a:t>
            </a:r>
            <a:r>
              <a:rPr lang="zh-CN" altLang="en-US" dirty="0">
                <a:sym typeface="Wingdings" panose="05000000000000000000" pitchFamily="2" charset="2"/>
              </a:rPr>
              <a:t>氧化反应：和氧化合</a:t>
            </a:r>
            <a:r>
              <a:rPr lang="en-US" altLang="zh-CN" dirty="0">
                <a:sym typeface="Wingdings" panose="05000000000000000000" pitchFamily="2" charset="2"/>
              </a:rPr>
              <a:t>)</a:t>
            </a:r>
          </a:p>
        </p:txBody>
      </p:sp>
      <p:sp>
        <p:nvSpPr>
          <p:cNvPr id="8" name="文本框 7">
            <a:extLst>
              <a:ext uri="{FF2B5EF4-FFF2-40B4-BE49-F238E27FC236}">
                <a16:creationId xmlns:a16="http://schemas.microsoft.com/office/drawing/2014/main" id="{D740384D-84E4-4C29-A22A-923C3453F3ED}"/>
              </a:ext>
            </a:extLst>
          </p:cNvPr>
          <p:cNvSpPr txBox="1"/>
          <p:nvPr/>
        </p:nvSpPr>
        <p:spPr>
          <a:xfrm>
            <a:off x="436880" y="4093266"/>
            <a:ext cx="8478520" cy="2112310"/>
          </a:xfrm>
          <a:prstGeom prst="rect">
            <a:avLst/>
          </a:prstGeom>
          <a:noFill/>
        </p:spPr>
        <p:txBody>
          <a:bodyPr wrap="square" rtlCol="0">
            <a:spAutoFit/>
          </a:bodyPr>
          <a:lstStyle/>
          <a:p>
            <a:pPr>
              <a:lnSpc>
                <a:spcPct val="150000"/>
              </a:lnSpc>
            </a:pPr>
            <a:r>
              <a:rPr lang="zh-CN" altLang="en-US" b="1" dirty="0">
                <a:solidFill>
                  <a:srgbClr val="0000FF"/>
                </a:solidFill>
                <a:latin typeface="Times New Roman" pitchFamily="18" charset="0"/>
                <a:ea typeface="宋体" pitchFamily="2" charset="-122"/>
              </a:rPr>
              <a:t>氧化还原反应</a:t>
            </a:r>
            <a:r>
              <a:rPr lang="zh-CN" altLang="en-US" b="1" dirty="0"/>
              <a:t>与</a:t>
            </a:r>
            <a:r>
              <a:rPr lang="zh-CN" altLang="en-US" b="1" dirty="0">
                <a:solidFill>
                  <a:srgbClr val="0000FF"/>
                </a:solidFill>
                <a:latin typeface="Times New Roman" pitchFamily="18" charset="0"/>
                <a:ea typeface="宋体" pitchFamily="2" charset="-122"/>
              </a:rPr>
              <a:t>电化学（原电池）</a:t>
            </a:r>
            <a:endParaRPr lang="en-US" altLang="zh-CN" b="1" dirty="0">
              <a:solidFill>
                <a:srgbClr val="0000FF"/>
              </a:solidFill>
              <a:latin typeface="Times New Roman" pitchFamily="18" charset="0"/>
              <a:ea typeface="宋体" pitchFamily="2" charset="-122"/>
            </a:endParaRPr>
          </a:p>
          <a:p>
            <a:pPr>
              <a:lnSpc>
                <a:spcPct val="150000"/>
              </a:lnSpc>
            </a:pPr>
            <a:r>
              <a:rPr lang="en-US" altLang="zh-CN" dirty="0"/>
              <a:t>1. </a:t>
            </a:r>
            <a:r>
              <a:rPr lang="zh-CN" altLang="en-US" dirty="0"/>
              <a:t>氧化还原反应概念的拓展是随着电化学的研究深入而逐渐拓展开的，很多概念是为了研究电化学而定义的，是为电化学服务的。</a:t>
            </a:r>
            <a:endParaRPr lang="en-US" altLang="zh-CN" dirty="0"/>
          </a:p>
          <a:p>
            <a:pPr>
              <a:lnSpc>
                <a:spcPct val="150000"/>
              </a:lnSpc>
            </a:pPr>
            <a:r>
              <a:rPr lang="en-US" altLang="zh-CN" dirty="0"/>
              <a:t>2. </a:t>
            </a:r>
            <a:r>
              <a:rPr lang="zh-CN" altLang="en-US" dirty="0"/>
              <a:t>电化学反应基本都是氧化还原反应；但不是所有氧化还原反应都能用于电化学</a:t>
            </a:r>
            <a:endParaRPr lang="en-US" altLang="zh-CN" dirty="0"/>
          </a:p>
          <a:p>
            <a:pPr>
              <a:lnSpc>
                <a:spcPct val="150000"/>
              </a:lnSpc>
            </a:pPr>
            <a:r>
              <a:rPr lang="en-US" altLang="zh-CN" dirty="0"/>
              <a:t>3. </a:t>
            </a:r>
            <a:r>
              <a:rPr lang="zh-CN" altLang="en-US" dirty="0"/>
              <a:t>电化学需要有导电离子，所以多在溶液中进行。</a:t>
            </a:r>
          </a:p>
        </p:txBody>
      </p:sp>
    </p:spTree>
    <p:extLst>
      <p:ext uri="{BB962C8B-B14F-4D97-AF65-F5344CB8AC3E}">
        <p14:creationId xmlns:p14="http://schemas.microsoft.com/office/powerpoint/2010/main" val="885361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F1B60-CA64-40D6-9365-86A6212E1F8F}"/>
              </a:ext>
            </a:extLst>
          </p:cNvPr>
          <p:cNvSpPr>
            <a:spLocks noGrp="1"/>
          </p:cNvSpPr>
          <p:nvPr>
            <p:ph type="title"/>
          </p:nvPr>
        </p:nvSpPr>
        <p:spPr>
          <a:xfrm>
            <a:off x="574675" y="304802"/>
            <a:ext cx="8001000" cy="733885"/>
          </a:xfrm>
        </p:spPr>
        <p:txBody>
          <a:bodyPr/>
          <a:lstStyle/>
          <a:p>
            <a:r>
              <a:rPr lang="zh-CN" altLang="en-US" dirty="0"/>
              <a:t>小结：原电池与电极电势</a:t>
            </a:r>
          </a:p>
        </p:txBody>
      </p:sp>
      <p:sp>
        <p:nvSpPr>
          <p:cNvPr id="3" name="文本框 2">
            <a:extLst>
              <a:ext uri="{FF2B5EF4-FFF2-40B4-BE49-F238E27FC236}">
                <a16:creationId xmlns:a16="http://schemas.microsoft.com/office/drawing/2014/main" id="{53AFF9EE-6D4C-439F-9CEE-4819E514C426}"/>
              </a:ext>
            </a:extLst>
          </p:cNvPr>
          <p:cNvSpPr txBox="1"/>
          <p:nvPr/>
        </p:nvSpPr>
        <p:spPr>
          <a:xfrm>
            <a:off x="461633" y="1633491"/>
            <a:ext cx="8273419" cy="3554819"/>
          </a:xfrm>
          <a:prstGeom prst="rect">
            <a:avLst/>
          </a:prstGeom>
          <a:noFill/>
        </p:spPr>
        <p:txBody>
          <a:bodyPr wrap="none" rtlCol="0">
            <a:spAutoFit/>
          </a:bodyPr>
          <a:lstStyle/>
          <a:p>
            <a:r>
              <a:rPr lang="zh-CN" altLang="en-US" b="1" dirty="0"/>
              <a:t>原电池：</a:t>
            </a:r>
            <a:r>
              <a:rPr lang="en-US" altLang="zh-CN" dirty="0"/>
              <a:t>1. </a:t>
            </a:r>
            <a:r>
              <a:rPr lang="zh-CN" altLang="en-US" dirty="0"/>
              <a:t>根据氧化还原反应写出原电池</a:t>
            </a:r>
            <a:endParaRPr lang="en-US" altLang="zh-CN" dirty="0"/>
          </a:p>
          <a:p>
            <a:r>
              <a:rPr lang="en-US" altLang="zh-CN" dirty="0"/>
              <a:t>                         </a:t>
            </a:r>
            <a:r>
              <a:rPr lang="zh-CN" altLang="en-US" dirty="0"/>
              <a:t>写出半反应，氧化在左，还原在右；</a:t>
            </a:r>
            <a:endParaRPr lang="en-US" altLang="zh-CN" dirty="0"/>
          </a:p>
          <a:p>
            <a:r>
              <a:rPr lang="en-US" altLang="zh-CN" dirty="0"/>
              <a:t>                         </a:t>
            </a:r>
            <a:r>
              <a:rPr lang="zh-CN" altLang="en-US" dirty="0"/>
              <a:t>相界面，物态；浓度（活度）；分压</a:t>
            </a:r>
            <a:endParaRPr lang="en-US" altLang="zh-CN" dirty="0"/>
          </a:p>
          <a:p>
            <a:r>
              <a:rPr lang="en-US" altLang="zh-CN" dirty="0"/>
              <a:t>            2. </a:t>
            </a:r>
            <a:r>
              <a:rPr lang="zh-CN" altLang="en-US" dirty="0"/>
              <a:t>根据原电池写出半反应</a:t>
            </a:r>
            <a:endParaRPr lang="en-US" altLang="zh-CN" dirty="0"/>
          </a:p>
          <a:p>
            <a:endParaRPr lang="en-US" altLang="zh-CN" dirty="0"/>
          </a:p>
          <a:p>
            <a:r>
              <a:rPr lang="zh-CN" altLang="en-US" b="1" dirty="0"/>
              <a:t>电极电势</a:t>
            </a:r>
            <a:r>
              <a:rPr lang="zh-CN" altLang="en-US" dirty="0"/>
              <a:t>：溶解平衡；双电层；体系的本征态；</a:t>
            </a:r>
            <a:endParaRPr lang="en-US" altLang="zh-CN" dirty="0"/>
          </a:p>
          <a:p>
            <a:endParaRPr lang="en-US" altLang="zh-CN" dirty="0"/>
          </a:p>
          <a:p>
            <a:pPr>
              <a:lnSpc>
                <a:spcPct val="150000"/>
              </a:lnSpc>
            </a:pPr>
            <a:r>
              <a:rPr lang="zh-CN" altLang="en-US" b="1" dirty="0"/>
              <a:t>标准电极电势</a:t>
            </a:r>
            <a:r>
              <a:rPr lang="zh-CN" altLang="en-US" dirty="0"/>
              <a:t>：绝对值不可测；定义一个标准零点。（标准氢电极、甘汞电极）</a:t>
            </a:r>
            <a:endParaRPr lang="en-US" altLang="zh-CN" dirty="0"/>
          </a:p>
          <a:p>
            <a:pPr>
              <a:lnSpc>
                <a:spcPct val="150000"/>
              </a:lnSpc>
            </a:pPr>
            <a:r>
              <a:rPr lang="zh-CN" altLang="en-US" dirty="0"/>
              <a:t>                    统一的书写方法                    </a:t>
            </a:r>
            <a:r>
              <a:rPr lang="en-US" altLang="zh-CN" dirty="0">
                <a:solidFill>
                  <a:srgbClr val="0000FF"/>
                </a:solidFill>
              </a:rPr>
              <a:t>(</a:t>
            </a:r>
            <a:r>
              <a:rPr lang="en-US" altLang="zh-CN" dirty="0"/>
              <a:t>              </a:t>
            </a:r>
            <a:r>
              <a:rPr lang="zh-CN" altLang="en-US" dirty="0"/>
              <a:t>；</a:t>
            </a:r>
            <a:r>
              <a:rPr lang="en-US" altLang="zh-CN" dirty="0"/>
              <a:t>               </a:t>
            </a:r>
            <a:r>
              <a:rPr lang="en-US" altLang="zh-CN" dirty="0">
                <a:solidFill>
                  <a:srgbClr val="0000FF"/>
                </a:solidFill>
              </a:rPr>
              <a:t>)</a:t>
            </a:r>
          </a:p>
          <a:p>
            <a:pPr>
              <a:lnSpc>
                <a:spcPct val="150000"/>
              </a:lnSpc>
            </a:pPr>
            <a:r>
              <a:rPr lang="en-US" altLang="zh-CN" dirty="0"/>
              <a:t>                    </a:t>
            </a:r>
            <a:r>
              <a:rPr lang="zh-CN" altLang="en-US" dirty="0"/>
              <a:t>状态函数；得失电子能力；和物质的量、的是电子数无关</a:t>
            </a:r>
            <a:endParaRPr lang="en-US" altLang="zh-CN" dirty="0"/>
          </a:p>
          <a:p>
            <a:r>
              <a:rPr lang="en-US" altLang="zh-CN" dirty="0"/>
              <a:t>                    </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8413392-040F-4E19-B40C-68D6F2CDD2BF}"/>
                  </a:ext>
                </a:extLst>
              </p:cNvPr>
              <p:cNvSpPr txBox="1"/>
              <p:nvPr/>
            </p:nvSpPr>
            <p:spPr>
              <a:xfrm>
                <a:off x="5564615" y="4084952"/>
                <a:ext cx="1054263"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𝐸</m:t>
                          </m:r>
                        </m:e>
                        <m:sup>
                          <m:r>
                            <a:rPr lang="zh-CN" altLang="pt-BR" i="1" smtClean="0">
                              <a:latin typeface="Cambria Math" panose="02040503050406030204" pitchFamily="18" charset="0"/>
                            </a:rPr>
                            <m:t>𝜃</m:t>
                          </m:r>
                        </m:sup>
                      </m:sSup>
                      <m:r>
                        <a:rPr lang="en-US" altLang="zh-CN" b="0" i="1" smtClean="0">
                          <a:latin typeface="Cambria Math" panose="02040503050406030204" pitchFamily="18" charset="0"/>
                        </a:rPr>
                        <m:t>(</m:t>
                      </m:r>
                      <m:r>
                        <m:rPr>
                          <m:nor/>
                        </m:rPr>
                        <a:rPr kumimoji="1" lang="en-US" altLang="zh-CN" b="1" dirty="0" smtClean="0">
                          <a:solidFill>
                            <a:schemeClr val="tx1"/>
                          </a:solidFill>
                          <a:latin typeface="宋体" pitchFamily="2" charset="-122"/>
                          <a:ea typeface="宋体" pitchFamily="2" charset="-122"/>
                          <a:sym typeface="Monotype Sorts" pitchFamily="2" charset="2"/>
                        </a:rPr>
                        <m:t>H</m:t>
                      </m:r>
                      <m:r>
                        <m:rPr>
                          <m:nor/>
                        </m:rPr>
                        <a:rPr kumimoji="1" lang="en-US" altLang="zh-CN" b="1" baseline="30000" dirty="0" smtClean="0">
                          <a:solidFill>
                            <a:schemeClr val="tx1"/>
                          </a:solidFill>
                          <a:latin typeface="宋体" pitchFamily="2" charset="-122"/>
                          <a:ea typeface="宋体" pitchFamily="2" charset="-122"/>
                          <a:sym typeface="Monotype Sorts" pitchFamily="2" charset="2"/>
                        </a:rPr>
                        <m:t>+</m:t>
                      </m:r>
                      <m:r>
                        <m:rPr>
                          <m:nor/>
                        </m:rPr>
                        <a:rPr kumimoji="1" lang="en-US" altLang="zh-CN" b="1" dirty="0" smtClean="0">
                          <a:solidFill>
                            <a:schemeClr val="tx1"/>
                          </a:solidFill>
                          <a:latin typeface="宋体" pitchFamily="2" charset="-122"/>
                          <a:ea typeface="宋体" pitchFamily="2" charset="-122"/>
                          <a:sym typeface="Monotype Sorts" pitchFamily="2" charset="2"/>
                        </a:rPr>
                        <m:t>/</m:t>
                      </m:r>
                      <m:r>
                        <m:rPr>
                          <m:nor/>
                        </m:rPr>
                        <a:rPr kumimoji="1" lang="en-US" altLang="zh-CN" b="1" dirty="0" smtClean="0">
                          <a:solidFill>
                            <a:schemeClr val="tx1"/>
                          </a:solidFill>
                          <a:latin typeface="宋体" pitchFamily="2" charset="-122"/>
                          <a:ea typeface="宋体" pitchFamily="2" charset="-122"/>
                          <a:sym typeface="Monotype Sorts" pitchFamily="2" charset="2"/>
                        </a:rPr>
                        <m:t>H</m:t>
                      </m:r>
                      <m:r>
                        <m:rPr>
                          <m:nor/>
                        </m:rPr>
                        <a:rPr kumimoji="1" lang="en-US" altLang="zh-CN" b="1" baseline="-25000" dirty="0" smtClean="0">
                          <a:solidFill>
                            <a:schemeClr val="tx1"/>
                          </a:solidFill>
                          <a:latin typeface="宋体" pitchFamily="2" charset="-122"/>
                          <a:ea typeface="宋体" pitchFamily="2" charset="-122"/>
                          <a:sym typeface="Monotype Sorts" pitchFamily="2" charset="2"/>
                        </a:rPr>
                        <m:t>2</m:t>
                      </m:r>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18413392-040F-4E19-B40C-68D6F2CDD2BF}"/>
                  </a:ext>
                </a:extLst>
              </p:cNvPr>
              <p:cNvSpPr txBox="1">
                <a:spLocks noRot="1" noChangeAspect="1" noMove="1" noResize="1" noEditPoints="1" noAdjustHandles="1" noChangeArrowheads="1" noChangeShapeType="1" noTextEdit="1"/>
              </p:cNvSpPr>
              <p:nvPr/>
            </p:nvSpPr>
            <p:spPr>
              <a:xfrm>
                <a:off x="5564615" y="4084952"/>
                <a:ext cx="1054263" cy="289118"/>
              </a:xfrm>
              <a:prstGeom prst="rect">
                <a:avLst/>
              </a:prstGeom>
              <a:blipFill>
                <a:blip r:embed="rId3"/>
                <a:stretch>
                  <a:fillRect l="-4046" r="-6358" b="-35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30BE88F-6596-41BD-8467-82A8FA6EF730}"/>
                  </a:ext>
                </a:extLst>
              </p:cNvPr>
              <p:cNvSpPr txBox="1"/>
              <p:nvPr/>
            </p:nvSpPr>
            <p:spPr>
              <a:xfrm>
                <a:off x="6783273" y="4076074"/>
                <a:ext cx="1248227"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𝐸</m:t>
                          </m:r>
                        </m:e>
                        <m:sup>
                          <m:r>
                            <a:rPr lang="zh-CN" altLang="pt-BR" i="1" smtClean="0">
                              <a:latin typeface="Cambria Math" panose="02040503050406030204" pitchFamily="18" charset="0"/>
                            </a:rPr>
                            <m:t>𝜃</m:t>
                          </m:r>
                        </m:sup>
                      </m:sSup>
                      <m:r>
                        <a:rPr lang="en-US" altLang="zh-CN" b="0" i="1" smtClean="0">
                          <a:latin typeface="Cambria Math" panose="02040503050406030204" pitchFamily="18" charset="0"/>
                        </a:rPr>
                        <m:t>(</m:t>
                      </m:r>
                      <m:r>
                        <m:rPr>
                          <m:nor/>
                        </m:rPr>
                        <a:rPr kumimoji="1" lang="en-US" altLang="zh-CN" b="1" dirty="0" smtClean="0">
                          <a:solidFill>
                            <a:schemeClr val="tx1"/>
                          </a:solidFill>
                          <a:latin typeface="宋体" pitchFamily="2" charset="-122"/>
                          <a:ea typeface="宋体" pitchFamily="2" charset="-122"/>
                          <a:sym typeface="Monotype Sorts" pitchFamily="2" charset="2"/>
                        </a:rPr>
                        <m:t>Cu</m:t>
                      </m:r>
                      <m:r>
                        <m:rPr>
                          <m:nor/>
                        </m:rPr>
                        <a:rPr kumimoji="1" lang="en-US" altLang="zh-CN" b="1" baseline="30000" dirty="0" smtClean="0">
                          <a:solidFill>
                            <a:schemeClr val="tx1"/>
                          </a:solidFill>
                          <a:latin typeface="宋体" pitchFamily="2" charset="-122"/>
                          <a:ea typeface="宋体" pitchFamily="2" charset="-122"/>
                          <a:sym typeface="Monotype Sorts" pitchFamily="2" charset="2"/>
                        </a:rPr>
                        <m:t>2+/</m:t>
                      </m:r>
                      <m:r>
                        <m:rPr>
                          <m:nor/>
                        </m:rPr>
                        <a:rPr kumimoji="1" lang="en-US" altLang="zh-CN" b="1" dirty="0" smtClean="0">
                          <a:solidFill>
                            <a:schemeClr val="tx1"/>
                          </a:solidFill>
                          <a:latin typeface="宋体" pitchFamily="2" charset="-122"/>
                          <a:ea typeface="宋体" pitchFamily="2" charset="-122"/>
                          <a:sym typeface="Monotype Sorts" pitchFamily="2" charset="2"/>
                        </a:rPr>
                        <m:t>Cu</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730BE88F-6596-41BD-8467-82A8FA6EF730}"/>
                  </a:ext>
                </a:extLst>
              </p:cNvPr>
              <p:cNvSpPr txBox="1">
                <a:spLocks noRot="1" noChangeAspect="1" noMove="1" noResize="1" noEditPoints="1" noAdjustHandles="1" noChangeArrowheads="1" noChangeShapeType="1" noTextEdit="1"/>
              </p:cNvSpPr>
              <p:nvPr/>
            </p:nvSpPr>
            <p:spPr>
              <a:xfrm>
                <a:off x="6783273" y="4076074"/>
                <a:ext cx="1248227" cy="289118"/>
              </a:xfrm>
              <a:prstGeom prst="rect">
                <a:avLst/>
              </a:prstGeom>
              <a:blipFill>
                <a:blip r:embed="rId4"/>
                <a:stretch>
                  <a:fillRect l="-2927" t="-2128" r="-5366" b="-38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A2955AF-C628-4515-8667-7B0AAEF0D598}"/>
                  </a:ext>
                </a:extLst>
              </p:cNvPr>
              <p:cNvSpPr txBox="1"/>
              <p:nvPr/>
            </p:nvSpPr>
            <p:spPr>
              <a:xfrm>
                <a:off x="3991087" y="4084952"/>
                <a:ext cx="1309141"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𝐸</m:t>
                          </m:r>
                        </m:e>
                        <m:sup>
                          <m:r>
                            <a:rPr lang="zh-CN" altLang="pt-BR" i="1" smtClean="0">
                              <a:latin typeface="Cambria Math" panose="02040503050406030204" pitchFamily="18" charset="0"/>
                            </a:rPr>
                            <m:t>𝜃</m:t>
                          </m:r>
                        </m:sup>
                      </m:sSup>
                      <m:r>
                        <a:rPr lang="en-US" altLang="zh-CN" b="0" i="1" smtClean="0">
                          <a:latin typeface="Cambria Math" panose="02040503050406030204" pitchFamily="18" charset="0"/>
                        </a:rPr>
                        <m:t>(</m:t>
                      </m:r>
                      <m:r>
                        <m:rPr>
                          <m:sty m:val="p"/>
                        </m:rPr>
                        <a:rPr lang="en-US" altLang="zh-CN">
                          <a:latin typeface="Cambria Math" panose="02040503050406030204" pitchFamily="18" charset="0"/>
                        </a:rPr>
                        <m:t>Ox</m:t>
                      </m:r>
                      <m:r>
                        <a:rPr lang="en-US" altLang="zh-CN">
                          <a:latin typeface="Cambria Math" panose="02040503050406030204" pitchFamily="18" charset="0"/>
                        </a:rPr>
                        <m:t>/</m:t>
                      </m:r>
                      <m:r>
                        <m:rPr>
                          <m:sty m:val="p"/>
                        </m:rPr>
                        <a:rPr lang="en-US" altLang="zh-CN">
                          <a:latin typeface="Cambria Math" panose="02040503050406030204" pitchFamily="18" charset="0"/>
                        </a:rPr>
                        <m:t>Red</m:t>
                      </m:r>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4A2955AF-C628-4515-8667-7B0AAEF0D598}"/>
                  </a:ext>
                </a:extLst>
              </p:cNvPr>
              <p:cNvSpPr txBox="1">
                <a:spLocks noRot="1" noChangeAspect="1" noMove="1" noResize="1" noEditPoints="1" noAdjustHandles="1" noChangeArrowheads="1" noChangeShapeType="1" noTextEdit="1"/>
              </p:cNvSpPr>
              <p:nvPr/>
            </p:nvSpPr>
            <p:spPr>
              <a:xfrm>
                <a:off x="3991087" y="4084952"/>
                <a:ext cx="1309141" cy="289118"/>
              </a:xfrm>
              <a:prstGeom prst="rect">
                <a:avLst/>
              </a:prstGeom>
              <a:blipFill>
                <a:blip r:embed="rId5"/>
                <a:stretch>
                  <a:fillRect l="-2804" r="-5607" b="-35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360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A3627D7D-5D88-4875-90B8-386B137F0A97}"/>
              </a:ext>
            </a:extLst>
          </p:cNvPr>
          <p:cNvSpPr txBox="1">
            <a:spLocks noChangeArrowheads="1"/>
          </p:cNvSpPr>
          <p:nvPr/>
        </p:nvSpPr>
        <p:spPr bwMode="auto">
          <a:xfrm>
            <a:off x="652750" y="531483"/>
            <a:ext cx="58578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9.1 </a:t>
            </a:r>
            <a:r>
              <a:rPr kumimoji="1" lang="zh-CN" altLang="en-US" sz="2700" dirty="0">
                <a:solidFill>
                  <a:srgbClr val="000000"/>
                </a:solidFill>
                <a:ea typeface="宋体" pitchFamily="2" charset="-122"/>
              </a:rPr>
              <a:t>氧化还原的基本概念</a:t>
            </a:r>
            <a:endParaRPr kumimoji="1" lang="en-US" altLang="zh-CN" sz="1500" b="0" dirty="0">
              <a:solidFill>
                <a:srgbClr val="000000"/>
              </a:solidFill>
              <a:ea typeface="宋体" pitchFamily="2" charset="-122"/>
            </a:endParaRPr>
          </a:p>
        </p:txBody>
      </p:sp>
      <p:sp>
        <p:nvSpPr>
          <p:cNvPr id="5" name="文本框 4">
            <a:extLst>
              <a:ext uri="{FF2B5EF4-FFF2-40B4-BE49-F238E27FC236}">
                <a16:creationId xmlns:a16="http://schemas.microsoft.com/office/drawing/2014/main" id="{3A74D001-E940-491E-B9F5-209721B947A7}"/>
              </a:ext>
            </a:extLst>
          </p:cNvPr>
          <p:cNvSpPr txBox="1"/>
          <p:nvPr/>
        </p:nvSpPr>
        <p:spPr>
          <a:xfrm>
            <a:off x="652750" y="1383506"/>
            <a:ext cx="4572000" cy="450316"/>
          </a:xfrm>
          <a:prstGeom prst="rect">
            <a:avLst/>
          </a:prstGeom>
          <a:noFill/>
        </p:spPr>
        <p:txBody>
          <a:bodyPr wrap="square">
            <a:spAutoFit/>
          </a:bodyPr>
          <a:lstStyle/>
          <a:p>
            <a:pPr algn="just" eaLnBrk="1" fontAlgn="base" hangingPunct="1">
              <a:lnSpc>
                <a:spcPct val="150000"/>
              </a:lnSpc>
              <a:spcBef>
                <a:spcPct val="0"/>
              </a:spcBef>
              <a:spcAft>
                <a:spcPct val="0"/>
              </a:spcAft>
              <a:defRPr/>
            </a:pPr>
            <a:r>
              <a:rPr kumimoji="1" lang="zh-CN" altLang="en-US" sz="1800" b="1" dirty="0">
                <a:solidFill>
                  <a:srgbClr val="000000"/>
                </a:solidFill>
                <a:ea typeface="宋体" panose="02010600030101010101" pitchFamily="2" charset="-122"/>
              </a:rPr>
              <a:t>概念</a:t>
            </a:r>
            <a:r>
              <a:rPr kumimoji="1" lang="en-US" altLang="zh-CN" sz="1800" b="1" dirty="0">
                <a:solidFill>
                  <a:srgbClr val="000000"/>
                </a:solidFill>
                <a:ea typeface="宋体" panose="02010600030101010101" pitchFamily="2" charset="-122"/>
              </a:rPr>
              <a:t>1</a:t>
            </a:r>
            <a:r>
              <a:rPr kumimoji="1" lang="zh-CN" altLang="en-US" sz="1800" dirty="0">
                <a:solidFill>
                  <a:srgbClr val="000000"/>
                </a:solidFill>
                <a:ea typeface="宋体" panose="02010600030101010101" pitchFamily="2" charset="-122"/>
              </a:rPr>
              <a:t>：氧化还原反应的实质是</a:t>
            </a:r>
            <a:r>
              <a:rPr kumimoji="1" lang="zh-CN" altLang="en-US" sz="1800" dirty="0">
                <a:solidFill>
                  <a:srgbClr val="0000FF"/>
                </a:solidFill>
                <a:ea typeface="宋体" panose="02010600030101010101" pitchFamily="2" charset="-122"/>
              </a:rPr>
              <a:t>电子的转移。</a:t>
            </a:r>
            <a:endParaRPr kumimoji="1" lang="en-US" altLang="zh-CN" sz="1800" dirty="0">
              <a:solidFill>
                <a:srgbClr val="000000"/>
              </a:solidFill>
              <a:ea typeface="宋体" panose="02010600030101010101" pitchFamily="2" charset="-122"/>
            </a:endParaRPr>
          </a:p>
        </p:txBody>
      </p:sp>
      <p:sp>
        <p:nvSpPr>
          <p:cNvPr id="7" name="文本框 6">
            <a:extLst>
              <a:ext uri="{FF2B5EF4-FFF2-40B4-BE49-F238E27FC236}">
                <a16:creationId xmlns:a16="http://schemas.microsoft.com/office/drawing/2014/main" id="{96B7FB51-B238-45BE-9208-CCF69088BC10}"/>
              </a:ext>
            </a:extLst>
          </p:cNvPr>
          <p:cNvSpPr txBox="1"/>
          <p:nvPr/>
        </p:nvSpPr>
        <p:spPr>
          <a:xfrm>
            <a:off x="2675466" y="2221951"/>
            <a:ext cx="3716857" cy="369332"/>
          </a:xfrm>
          <a:prstGeom prst="rect">
            <a:avLst/>
          </a:prstGeom>
          <a:noFill/>
        </p:spPr>
        <p:txBody>
          <a:bodyPr wrap="square">
            <a:spAutoFit/>
          </a:bodyPr>
          <a:lstStyle/>
          <a:p>
            <a:r>
              <a:rPr lang="en-US" altLang="zh-CN" dirty="0"/>
              <a:t>Cu  + O</a:t>
            </a:r>
            <a:r>
              <a:rPr lang="en-US" altLang="zh-CN" baseline="-25000" dirty="0"/>
              <a:t>2</a:t>
            </a:r>
            <a:r>
              <a:rPr lang="en-US" altLang="zh-CN" dirty="0"/>
              <a:t> + HCl</a:t>
            </a:r>
            <a:r>
              <a:rPr lang="en-US" altLang="zh-CN" dirty="0">
                <a:sym typeface="Wingdings" panose="05000000000000000000" pitchFamily="2" charset="2"/>
              </a:rPr>
              <a:t> CuCl</a:t>
            </a:r>
            <a:r>
              <a:rPr lang="en-US" altLang="zh-CN" baseline="-25000" dirty="0">
                <a:sym typeface="Wingdings" panose="05000000000000000000" pitchFamily="2" charset="2"/>
              </a:rPr>
              <a:t>2</a:t>
            </a:r>
            <a:r>
              <a:rPr lang="en-US" altLang="zh-CN" dirty="0">
                <a:sym typeface="Wingdings" panose="05000000000000000000" pitchFamily="2" charset="2"/>
              </a:rPr>
              <a:t> + H</a:t>
            </a:r>
            <a:r>
              <a:rPr lang="en-US" altLang="zh-CN" baseline="-25000" dirty="0">
                <a:sym typeface="Wingdings" panose="05000000000000000000" pitchFamily="2" charset="2"/>
              </a:rPr>
              <a:t>2</a:t>
            </a:r>
            <a:r>
              <a:rPr lang="en-US" altLang="zh-CN" dirty="0">
                <a:sym typeface="Wingdings" panose="05000000000000000000" pitchFamily="2" charset="2"/>
              </a:rPr>
              <a:t>O </a:t>
            </a:r>
            <a:endParaRPr lang="zh-CN" altLang="en-US" dirty="0"/>
          </a:p>
        </p:txBody>
      </p:sp>
      <p:grpSp>
        <p:nvGrpSpPr>
          <p:cNvPr id="8" name="组合 2">
            <a:extLst>
              <a:ext uri="{FF2B5EF4-FFF2-40B4-BE49-F238E27FC236}">
                <a16:creationId xmlns:a16="http://schemas.microsoft.com/office/drawing/2014/main" id="{83FD4565-24AA-4DC9-AE85-B9F99B041CAC}"/>
              </a:ext>
            </a:extLst>
          </p:cNvPr>
          <p:cNvGrpSpPr>
            <a:grpSpLocks/>
          </p:cNvGrpSpPr>
          <p:nvPr/>
        </p:nvGrpSpPr>
        <p:grpSpPr bwMode="auto">
          <a:xfrm flipH="1">
            <a:off x="2938766" y="1768234"/>
            <a:ext cx="670160" cy="509619"/>
            <a:chOff x="2295167" y="2288743"/>
            <a:chExt cx="893738" cy="679034"/>
          </a:xfrm>
        </p:grpSpPr>
        <p:sp>
          <p:nvSpPr>
            <p:cNvPr id="9" name="Line 9">
              <a:extLst>
                <a:ext uri="{FF2B5EF4-FFF2-40B4-BE49-F238E27FC236}">
                  <a16:creationId xmlns:a16="http://schemas.microsoft.com/office/drawing/2014/main" id="{B7D4C6D9-0CD5-4498-B55A-8F2B25EEB22D}"/>
                </a:ext>
              </a:extLst>
            </p:cNvPr>
            <p:cNvSpPr>
              <a:spLocks noChangeShapeType="1"/>
            </p:cNvSpPr>
            <p:nvPr/>
          </p:nvSpPr>
          <p:spPr bwMode="auto">
            <a:xfrm flipV="1">
              <a:off x="3188904" y="2704739"/>
              <a:ext cx="0" cy="2630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10" name="Line 10">
              <a:extLst>
                <a:ext uri="{FF2B5EF4-FFF2-40B4-BE49-F238E27FC236}">
                  <a16:creationId xmlns:a16="http://schemas.microsoft.com/office/drawing/2014/main" id="{398E4C81-1A21-436D-B365-0F039CA143B6}"/>
                </a:ext>
              </a:extLst>
            </p:cNvPr>
            <p:cNvSpPr>
              <a:spLocks noChangeShapeType="1"/>
            </p:cNvSpPr>
            <p:nvPr/>
          </p:nvSpPr>
          <p:spPr bwMode="auto">
            <a:xfrm>
              <a:off x="2295168" y="2704740"/>
              <a:ext cx="8937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11" name="Line 11">
              <a:extLst>
                <a:ext uri="{FF2B5EF4-FFF2-40B4-BE49-F238E27FC236}">
                  <a16:creationId xmlns:a16="http://schemas.microsoft.com/office/drawing/2014/main" id="{E811848A-6E21-414B-A36D-1B857F622F95}"/>
                </a:ext>
              </a:extLst>
            </p:cNvPr>
            <p:cNvSpPr>
              <a:spLocks noChangeShapeType="1"/>
            </p:cNvSpPr>
            <p:nvPr/>
          </p:nvSpPr>
          <p:spPr bwMode="auto">
            <a:xfrm>
              <a:off x="2295167" y="2704740"/>
              <a:ext cx="0" cy="263037"/>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12" name="TextBox 1">
              <a:extLst>
                <a:ext uri="{FF2B5EF4-FFF2-40B4-BE49-F238E27FC236}">
                  <a16:creationId xmlns:a16="http://schemas.microsoft.com/office/drawing/2014/main" id="{8CD4ADC0-671E-463A-8AC9-9F08C4E8A052}"/>
                </a:ext>
              </a:extLst>
            </p:cNvPr>
            <p:cNvSpPr txBox="1">
              <a:spLocks noChangeArrowheads="1"/>
            </p:cNvSpPr>
            <p:nvPr/>
          </p:nvSpPr>
          <p:spPr bwMode="auto">
            <a:xfrm>
              <a:off x="2358773" y="2288743"/>
              <a:ext cx="566269" cy="49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50000"/>
                </a:spcBef>
                <a:spcAft>
                  <a:spcPct val="0"/>
                </a:spcAft>
              </a:pPr>
              <a:r>
                <a:rPr lang="en-US" altLang="zh-CN" sz="1800" dirty="0">
                  <a:solidFill>
                    <a:srgbClr val="0000FF"/>
                  </a:solidFill>
                </a:rPr>
                <a:t>e</a:t>
              </a:r>
              <a:r>
                <a:rPr lang="en-US" altLang="zh-CN" sz="1800" baseline="30000" dirty="0">
                  <a:solidFill>
                    <a:srgbClr val="0000FF"/>
                  </a:solidFill>
                </a:rPr>
                <a:t>-</a:t>
              </a:r>
              <a:endParaRPr lang="zh-CN" altLang="en-US" sz="1800" baseline="30000" dirty="0">
                <a:solidFill>
                  <a:srgbClr val="0000FF"/>
                </a:solidFill>
              </a:endParaRPr>
            </a:p>
          </p:txBody>
        </p:sp>
      </p:grpSp>
      <p:sp>
        <p:nvSpPr>
          <p:cNvPr id="13" name="文本框 12">
            <a:extLst>
              <a:ext uri="{FF2B5EF4-FFF2-40B4-BE49-F238E27FC236}">
                <a16:creationId xmlns:a16="http://schemas.microsoft.com/office/drawing/2014/main" id="{8AD89E0B-3728-49E6-92BF-810C8A2B76FD}"/>
              </a:ext>
            </a:extLst>
          </p:cNvPr>
          <p:cNvSpPr txBox="1"/>
          <p:nvPr/>
        </p:nvSpPr>
        <p:spPr>
          <a:xfrm flipH="1">
            <a:off x="4753113" y="2023583"/>
            <a:ext cx="584195" cy="307777"/>
          </a:xfrm>
          <a:prstGeom prst="rect">
            <a:avLst/>
          </a:prstGeom>
          <a:noFill/>
        </p:spPr>
        <p:txBody>
          <a:bodyPr wrap="square" rtlCol="0">
            <a:spAutoFit/>
          </a:bodyPr>
          <a:lstStyle/>
          <a:p>
            <a:r>
              <a:rPr lang="en-US" altLang="zh-CN" sz="1400" dirty="0"/>
              <a:t>+2</a:t>
            </a:r>
            <a:endParaRPr lang="zh-CN" altLang="en-US" sz="1400" dirty="0"/>
          </a:p>
        </p:txBody>
      </p:sp>
      <p:sp>
        <p:nvSpPr>
          <p:cNvPr id="15" name="文本框 14">
            <a:extLst>
              <a:ext uri="{FF2B5EF4-FFF2-40B4-BE49-F238E27FC236}">
                <a16:creationId xmlns:a16="http://schemas.microsoft.com/office/drawing/2014/main" id="{70F361CD-26F9-4F84-BD8B-E7C043A326CE}"/>
              </a:ext>
            </a:extLst>
          </p:cNvPr>
          <p:cNvSpPr txBox="1"/>
          <p:nvPr/>
        </p:nvSpPr>
        <p:spPr>
          <a:xfrm>
            <a:off x="5997509" y="2028156"/>
            <a:ext cx="592667" cy="307777"/>
          </a:xfrm>
          <a:prstGeom prst="rect">
            <a:avLst/>
          </a:prstGeom>
          <a:noFill/>
        </p:spPr>
        <p:txBody>
          <a:bodyPr wrap="square">
            <a:spAutoFit/>
          </a:bodyPr>
          <a:lstStyle/>
          <a:p>
            <a:r>
              <a:rPr lang="en-US" altLang="zh-CN" sz="1400" dirty="0"/>
              <a:t>-2</a:t>
            </a:r>
            <a:endParaRPr lang="zh-CN" altLang="en-US" sz="1400" dirty="0"/>
          </a:p>
        </p:txBody>
      </p:sp>
      <p:sp>
        <p:nvSpPr>
          <p:cNvPr id="20" name="文本框 19">
            <a:extLst>
              <a:ext uri="{FF2B5EF4-FFF2-40B4-BE49-F238E27FC236}">
                <a16:creationId xmlns:a16="http://schemas.microsoft.com/office/drawing/2014/main" id="{C1490207-CB89-4DDB-8FBD-75238F5F6DCA}"/>
              </a:ext>
            </a:extLst>
          </p:cNvPr>
          <p:cNvSpPr txBox="1"/>
          <p:nvPr/>
        </p:nvSpPr>
        <p:spPr>
          <a:xfrm>
            <a:off x="5803621" y="1504986"/>
            <a:ext cx="1905000" cy="369332"/>
          </a:xfrm>
          <a:prstGeom prst="rect">
            <a:avLst/>
          </a:prstGeom>
          <a:noFill/>
        </p:spPr>
        <p:txBody>
          <a:bodyPr wrap="square">
            <a:spAutoFit/>
          </a:bodyPr>
          <a:lstStyle/>
          <a:p>
            <a:r>
              <a:rPr kumimoji="1" lang="zh-CN" altLang="en-US" sz="1800" dirty="0">
                <a:solidFill>
                  <a:srgbClr val="0000FF"/>
                </a:solidFill>
                <a:ea typeface="宋体" panose="02010600030101010101" pitchFamily="2" charset="-122"/>
              </a:rPr>
              <a:t>得失电子数相等</a:t>
            </a:r>
            <a:endParaRPr lang="zh-CN" altLang="en-US" dirty="0"/>
          </a:p>
        </p:txBody>
      </p:sp>
      <p:sp>
        <p:nvSpPr>
          <p:cNvPr id="30" name="文本框 29">
            <a:extLst>
              <a:ext uri="{FF2B5EF4-FFF2-40B4-BE49-F238E27FC236}">
                <a16:creationId xmlns:a16="http://schemas.microsoft.com/office/drawing/2014/main" id="{A1AAC27F-1F1C-4532-A53D-0E25C3CD8873}"/>
              </a:ext>
            </a:extLst>
          </p:cNvPr>
          <p:cNvSpPr txBox="1"/>
          <p:nvPr/>
        </p:nvSpPr>
        <p:spPr>
          <a:xfrm>
            <a:off x="382629" y="3225800"/>
            <a:ext cx="5609228" cy="2308324"/>
          </a:xfrm>
          <a:prstGeom prst="rect">
            <a:avLst/>
          </a:prstGeom>
          <a:noFill/>
        </p:spPr>
        <p:txBody>
          <a:bodyPr wrap="none" rtlCol="0">
            <a:spAutoFit/>
          </a:bodyPr>
          <a:lstStyle/>
          <a:p>
            <a:r>
              <a:rPr lang="zh-CN" altLang="en-US" dirty="0"/>
              <a:t>氧化还原反应概念拓展的</a:t>
            </a:r>
            <a:r>
              <a:rPr kumimoji="1" lang="zh-CN" altLang="en-US" dirty="0">
                <a:solidFill>
                  <a:srgbClr val="0000FF"/>
                </a:solidFill>
                <a:ea typeface="宋体" panose="02010600030101010101" pitchFamily="2" charset="-122"/>
              </a:rPr>
              <a:t>说明：</a:t>
            </a:r>
            <a:endParaRPr kumimoji="1" lang="en-US" altLang="zh-CN" dirty="0">
              <a:solidFill>
                <a:srgbClr val="0000FF"/>
              </a:solidFill>
              <a:ea typeface="宋体" panose="02010600030101010101" pitchFamily="2" charset="-122"/>
            </a:endParaRPr>
          </a:p>
          <a:p>
            <a:endParaRPr kumimoji="1" lang="en-US" altLang="zh-CN" dirty="0">
              <a:solidFill>
                <a:srgbClr val="0000FF"/>
              </a:solidFill>
              <a:ea typeface="宋体" panose="02010600030101010101" pitchFamily="2" charset="-122"/>
            </a:endParaRPr>
          </a:p>
          <a:p>
            <a:pPr marL="342900" indent="-342900">
              <a:buAutoNum type="arabicPeriod"/>
            </a:pPr>
            <a:r>
              <a:rPr lang="zh-CN" altLang="en-US" dirty="0"/>
              <a:t>所有涉及电子转移的化学反应统称为氧化还原反应</a:t>
            </a:r>
            <a:endParaRPr lang="en-US" altLang="zh-CN" dirty="0"/>
          </a:p>
          <a:p>
            <a:r>
              <a:rPr lang="en-US" altLang="zh-CN" dirty="0"/>
              <a:t>                                  </a:t>
            </a:r>
            <a:r>
              <a:rPr lang="zh-CN" altLang="en-US" dirty="0"/>
              <a:t>（内涵的延伸）</a:t>
            </a:r>
            <a:endParaRPr lang="en-US" altLang="zh-CN" dirty="0"/>
          </a:p>
          <a:p>
            <a:pPr marL="342900" indent="-342900">
              <a:buAutoNum type="arabicPeriod"/>
            </a:pPr>
            <a:endParaRPr lang="en-US" altLang="zh-CN" dirty="0"/>
          </a:p>
          <a:p>
            <a:endParaRPr lang="en-US" altLang="zh-CN" dirty="0"/>
          </a:p>
          <a:p>
            <a:r>
              <a:rPr lang="en-US" altLang="zh-CN" dirty="0"/>
              <a:t>2. </a:t>
            </a:r>
            <a:r>
              <a:rPr lang="zh-CN" altLang="en-US" dirty="0"/>
              <a:t>氧化还原反应是一个反应，不是之前的两个。</a:t>
            </a:r>
            <a:endParaRPr lang="en-US" altLang="zh-CN" dirty="0"/>
          </a:p>
          <a:p>
            <a:r>
              <a:rPr lang="en-US" altLang="zh-CN" dirty="0"/>
              <a:t>      </a:t>
            </a:r>
            <a:r>
              <a:rPr lang="zh-CN" altLang="en-US" dirty="0"/>
              <a:t>反应中一种物质被氧化，另一种物质则是被还原</a:t>
            </a:r>
          </a:p>
        </p:txBody>
      </p:sp>
      <p:pic>
        <p:nvPicPr>
          <p:cNvPr id="31" name="图片 30">
            <a:extLst>
              <a:ext uri="{FF2B5EF4-FFF2-40B4-BE49-F238E27FC236}">
                <a16:creationId xmlns:a16="http://schemas.microsoft.com/office/drawing/2014/main" id="{F7F60250-FA6B-4B6B-9DF8-37F3C7E1266E}"/>
              </a:ext>
            </a:extLst>
          </p:cNvPr>
          <p:cNvPicPr>
            <a:picLocks noChangeAspect="1"/>
          </p:cNvPicPr>
          <p:nvPr/>
        </p:nvPicPr>
        <p:blipFill rotWithShape="1">
          <a:blip r:embed="rId3"/>
          <a:srcRect l="26960" r="21380"/>
          <a:stretch/>
        </p:blipFill>
        <p:spPr>
          <a:xfrm>
            <a:off x="6091916" y="2890538"/>
            <a:ext cx="2951535" cy="2340531"/>
          </a:xfrm>
          <a:prstGeom prst="rect">
            <a:avLst/>
          </a:prstGeom>
        </p:spPr>
      </p:pic>
      <p:sp>
        <p:nvSpPr>
          <p:cNvPr id="16" name="文本框 15">
            <a:extLst>
              <a:ext uri="{FF2B5EF4-FFF2-40B4-BE49-F238E27FC236}">
                <a16:creationId xmlns:a16="http://schemas.microsoft.com/office/drawing/2014/main" id="{6C53574B-CDAE-4F63-BD30-0F8EE99DF8E7}"/>
              </a:ext>
            </a:extLst>
          </p:cNvPr>
          <p:cNvSpPr txBox="1"/>
          <p:nvPr/>
        </p:nvSpPr>
        <p:spPr>
          <a:xfrm>
            <a:off x="3608925" y="6268529"/>
            <a:ext cx="2020012" cy="369332"/>
          </a:xfrm>
          <a:prstGeom prst="rect">
            <a:avLst/>
          </a:prstGeom>
          <a:noFill/>
        </p:spPr>
        <p:txBody>
          <a:bodyPr wrap="square">
            <a:spAutoFit/>
          </a:bodyPr>
          <a:lstStyle/>
          <a:p>
            <a:r>
              <a:rPr lang="zh-CN" altLang="en-US" b="1" i="0" dirty="0">
                <a:solidFill>
                  <a:srgbClr val="0000FF"/>
                </a:solidFill>
                <a:effectLst/>
                <a:latin typeface="宋体" panose="02010600030101010101" pitchFamily="2" charset="-122"/>
                <a:ea typeface="宋体" panose="02010600030101010101" pitchFamily="2" charset="-122"/>
              </a:rPr>
              <a:t>升失氧，降得还</a:t>
            </a:r>
            <a:endParaRPr lang="zh-CN" altLang="en-US" b="1" dirty="0">
              <a:solidFill>
                <a:srgbClr val="0000FF"/>
              </a:solidFill>
            </a:endParaRPr>
          </a:p>
        </p:txBody>
      </p:sp>
    </p:spTree>
    <p:extLst>
      <p:ext uri="{BB962C8B-B14F-4D97-AF65-F5344CB8AC3E}">
        <p14:creationId xmlns:p14="http://schemas.microsoft.com/office/powerpoint/2010/main" val="14645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A3627D7D-5D88-4875-90B8-386B137F0A97}"/>
              </a:ext>
            </a:extLst>
          </p:cNvPr>
          <p:cNvSpPr txBox="1">
            <a:spLocks noChangeArrowheads="1"/>
          </p:cNvSpPr>
          <p:nvPr/>
        </p:nvSpPr>
        <p:spPr bwMode="auto">
          <a:xfrm>
            <a:off x="652750" y="531483"/>
            <a:ext cx="804251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9.1 </a:t>
            </a:r>
            <a:r>
              <a:rPr kumimoji="1" lang="zh-CN" altLang="en-US" sz="2700" dirty="0">
                <a:solidFill>
                  <a:srgbClr val="000000"/>
                </a:solidFill>
                <a:ea typeface="宋体" pitchFamily="2" charset="-122"/>
              </a:rPr>
              <a:t>氧化还原的基本概念：半反应、氧化还原电对</a:t>
            </a:r>
            <a:endParaRPr kumimoji="1" lang="en-US" altLang="zh-CN" sz="1500" b="0" dirty="0">
              <a:solidFill>
                <a:srgbClr val="000000"/>
              </a:solidFill>
              <a:ea typeface="宋体" pitchFamily="2" charset="-122"/>
            </a:endParaRPr>
          </a:p>
        </p:txBody>
      </p:sp>
      <p:sp>
        <p:nvSpPr>
          <p:cNvPr id="16" name="文本框 15">
            <a:extLst>
              <a:ext uri="{FF2B5EF4-FFF2-40B4-BE49-F238E27FC236}">
                <a16:creationId xmlns:a16="http://schemas.microsoft.com/office/drawing/2014/main" id="{987B179A-6268-4826-8332-24859C0AD9DE}"/>
              </a:ext>
            </a:extLst>
          </p:cNvPr>
          <p:cNvSpPr txBox="1"/>
          <p:nvPr/>
        </p:nvSpPr>
        <p:spPr>
          <a:xfrm>
            <a:off x="652750" y="1592027"/>
            <a:ext cx="7288983" cy="450316"/>
          </a:xfrm>
          <a:prstGeom prst="rect">
            <a:avLst/>
          </a:prstGeom>
          <a:noFill/>
        </p:spPr>
        <p:txBody>
          <a:bodyPr wrap="square">
            <a:spAutoFit/>
          </a:bodyPr>
          <a:lstStyle/>
          <a:p>
            <a:pPr algn="just" eaLnBrk="1" fontAlgn="base" hangingPunct="1">
              <a:lnSpc>
                <a:spcPct val="150000"/>
              </a:lnSpc>
              <a:spcBef>
                <a:spcPct val="0"/>
              </a:spcBef>
              <a:spcAft>
                <a:spcPct val="0"/>
              </a:spcAft>
              <a:defRPr/>
            </a:pPr>
            <a:r>
              <a:rPr kumimoji="1" lang="zh-CN" altLang="en-US" sz="1800" b="1" dirty="0">
                <a:solidFill>
                  <a:srgbClr val="000000"/>
                </a:solidFill>
                <a:ea typeface="宋体" panose="02010600030101010101" pitchFamily="2" charset="-122"/>
              </a:rPr>
              <a:t>概念</a:t>
            </a:r>
            <a:r>
              <a:rPr kumimoji="1" lang="en-US" altLang="zh-CN" b="1" dirty="0">
                <a:solidFill>
                  <a:srgbClr val="000000"/>
                </a:solidFill>
                <a:ea typeface="宋体" panose="02010600030101010101" pitchFamily="2" charset="-122"/>
              </a:rPr>
              <a:t>2</a:t>
            </a:r>
            <a:r>
              <a:rPr kumimoji="1" lang="zh-CN" altLang="en-US" sz="1800" dirty="0">
                <a:solidFill>
                  <a:srgbClr val="000000"/>
                </a:solidFill>
                <a:ea typeface="宋体" panose="02010600030101010101" pitchFamily="2" charset="-122"/>
              </a:rPr>
              <a:t>：氧化还原反应分解为两个</a:t>
            </a:r>
            <a:r>
              <a:rPr kumimoji="1" lang="zh-CN" altLang="en-US" dirty="0">
                <a:solidFill>
                  <a:srgbClr val="0000FF"/>
                </a:solidFill>
                <a:ea typeface="宋体" panose="02010600030101010101" pitchFamily="2" charset="-122"/>
              </a:rPr>
              <a:t>半反应</a:t>
            </a:r>
            <a:r>
              <a:rPr kumimoji="1" lang="zh-CN" altLang="en-US" dirty="0">
                <a:solidFill>
                  <a:srgbClr val="000000"/>
                </a:solidFill>
                <a:ea typeface="宋体" panose="02010600030101010101" pitchFamily="2" charset="-122"/>
              </a:rPr>
              <a:t>分</a:t>
            </a:r>
            <a:r>
              <a:rPr kumimoji="1" lang="zh-CN" altLang="en-US" sz="1800" dirty="0">
                <a:solidFill>
                  <a:srgbClr val="000000"/>
                </a:solidFill>
                <a:ea typeface="宋体" panose="02010600030101010101" pitchFamily="2" charset="-122"/>
              </a:rPr>
              <a:t>别为</a:t>
            </a:r>
            <a:r>
              <a:rPr kumimoji="1" lang="zh-CN" altLang="en-US" dirty="0">
                <a:solidFill>
                  <a:srgbClr val="0000FF"/>
                </a:solidFill>
                <a:ea typeface="宋体" panose="02010600030101010101" pitchFamily="2" charset="-122"/>
              </a:rPr>
              <a:t>氧化反应</a:t>
            </a:r>
            <a:r>
              <a:rPr kumimoji="1" lang="zh-CN" altLang="en-US" sz="1800" dirty="0">
                <a:solidFill>
                  <a:srgbClr val="000000"/>
                </a:solidFill>
                <a:ea typeface="宋体" panose="02010600030101010101" pitchFamily="2" charset="-122"/>
              </a:rPr>
              <a:t>和</a:t>
            </a:r>
            <a:r>
              <a:rPr kumimoji="1" lang="zh-CN" altLang="en-US" dirty="0">
                <a:solidFill>
                  <a:srgbClr val="0000FF"/>
                </a:solidFill>
                <a:ea typeface="宋体" panose="02010600030101010101" pitchFamily="2" charset="-122"/>
              </a:rPr>
              <a:t>还原反应</a:t>
            </a:r>
            <a:r>
              <a:rPr kumimoji="1" lang="zh-CN" altLang="en-US" sz="1800" dirty="0">
                <a:solidFill>
                  <a:srgbClr val="0000FF"/>
                </a:solidFill>
                <a:ea typeface="宋体" panose="02010600030101010101" pitchFamily="2" charset="-122"/>
              </a:rPr>
              <a:t>。</a:t>
            </a:r>
            <a:endParaRPr kumimoji="1" lang="en-US" altLang="zh-CN" sz="1800" dirty="0">
              <a:solidFill>
                <a:srgbClr val="000000"/>
              </a:solidFill>
              <a:ea typeface="宋体" panose="02010600030101010101" pitchFamily="2" charset="-122"/>
            </a:endParaRPr>
          </a:p>
        </p:txBody>
      </p:sp>
      <p:sp>
        <p:nvSpPr>
          <p:cNvPr id="18" name="文本框 17">
            <a:extLst>
              <a:ext uri="{FF2B5EF4-FFF2-40B4-BE49-F238E27FC236}">
                <a16:creationId xmlns:a16="http://schemas.microsoft.com/office/drawing/2014/main" id="{87A38716-F656-46B8-AE00-5008FF1D3345}"/>
              </a:ext>
            </a:extLst>
          </p:cNvPr>
          <p:cNvSpPr txBox="1"/>
          <p:nvPr/>
        </p:nvSpPr>
        <p:spPr>
          <a:xfrm>
            <a:off x="1367359" y="2257903"/>
            <a:ext cx="4897724" cy="1107996"/>
          </a:xfrm>
          <a:prstGeom prst="rect">
            <a:avLst/>
          </a:prstGeom>
          <a:noFill/>
        </p:spPr>
        <p:txBody>
          <a:bodyPr wrap="square">
            <a:spAutoFit/>
          </a:bodyPr>
          <a:lstStyle/>
          <a:p>
            <a:r>
              <a:rPr kumimoji="1" lang="zh-CN" altLang="en-US" sz="1800" dirty="0">
                <a:solidFill>
                  <a:srgbClr val="0000FF"/>
                </a:solidFill>
                <a:ea typeface="宋体" panose="02010600030101010101" pitchFamily="2" charset="-122"/>
              </a:rPr>
              <a:t>得电子：</a:t>
            </a:r>
            <a:r>
              <a:rPr kumimoji="1" lang="en-US" altLang="zh-CN" sz="1800" dirty="0">
                <a:solidFill>
                  <a:srgbClr val="0000FF"/>
                </a:solidFill>
                <a:ea typeface="宋体" panose="02010600030101010101" pitchFamily="2" charset="-122"/>
              </a:rPr>
              <a:t>O</a:t>
            </a:r>
            <a:r>
              <a:rPr kumimoji="1" lang="en-US" altLang="zh-CN" sz="1800" baseline="-25000" dirty="0">
                <a:solidFill>
                  <a:srgbClr val="0000FF"/>
                </a:solidFill>
                <a:ea typeface="宋体" panose="02010600030101010101" pitchFamily="2" charset="-122"/>
              </a:rPr>
              <a:t>2 </a:t>
            </a:r>
            <a:r>
              <a:rPr kumimoji="1" lang="en-US" altLang="zh-CN" sz="1800" dirty="0">
                <a:solidFill>
                  <a:srgbClr val="0000FF"/>
                </a:solidFill>
                <a:ea typeface="宋体" panose="02010600030101010101" pitchFamily="2" charset="-122"/>
              </a:rPr>
              <a:t>+ H</a:t>
            </a:r>
            <a:r>
              <a:rPr kumimoji="1" lang="en-US" altLang="zh-CN" sz="1800" baseline="300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+e</a:t>
            </a:r>
            <a:r>
              <a:rPr kumimoji="1" lang="en-US" altLang="zh-CN" sz="1800" baseline="300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  </a:t>
            </a:r>
            <a:r>
              <a:rPr kumimoji="1" lang="en-US" altLang="zh-CN" sz="1800" dirty="0">
                <a:solidFill>
                  <a:srgbClr val="0000FF"/>
                </a:solidFill>
                <a:ea typeface="宋体" panose="02010600030101010101" pitchFamily="2" charset="-122"/>
                <a:sym typeface="Wingdings" panose="05000000000000000000" pitchFamily="2" charset="2"/>
              </a:rPr>
              <a:t> H</a:t>
            </a:r>
            <a:r>
              <a:rPr kumimoji="1" lang="en-US" altLang="zh-CN" sz="1800" baseline="-25000" dirty="0">
                <a:solidFill>
                  <a:srgbClr val="0000FF"/>
                </a:solidFill>
                <a:ea typeface="宋体" panose="02010600030101010101" pitchFamily="2" charset="-122"/>
                <a:sym typeface="Wingdings" panose="05000000000000000000" pitchFamily="2" charset="2"/>
              </a:rPr>
              <a:t>2</a:t>
            </a:r>
            <a:r>
              <a:rPr kumimoji="1" lang="en-US" altLang="zh-CN" sz="1800" dirty="0">
                <a:solidFill>
                  <a:srgbClr val="0000FF"/>
                </a:solidFill>
                <a:ea typeface="宋体" panose="02010600030101010101" pitchFamily="2" charset="-122"/>
                <a:sym typeface="Wingdings" panose="05000000000000000000" pitchFamily="2" charset="2"/>
              </a:rPr>
              <a:t>O    </a:t>
            </a:r>
            <a:r>
              <a:rPr kumimoji="1" lang="en-US" altLang="zh-CN" sz="1800" baseline="30000" dirty="0">
                <a:solidFill>
                  <a:srgbClr val="0000FF"/>
                </a:solidFill>
                <a:ea typeface="宋体" panose="02010600030101010101" pitchFamily="2" charset="-122"/>
                <a:sym typeface="Wingdings" panose="05000000000000000000" pitchFamily="2" charset="2"/>
              </a:rPr>
              <a:t>    </a:t>
            </a:r>
            <a:r>
              <a:rPr kumimoji="1" lang="en-US" altLang="zh-CN" sz="1800" dirty="0">
                <a:solidFill>
                  <a:srgbClr val="0000FF"/>
                </a:solidFill>
                <a:ea typeface="宋体" panose="02010600030101010101" pitchFamily="2" charset="-122"/>
                <a:sym typeface="Wingdings" panose="05000000000000000000" pitchFamily="2" charset="2"/>
              </a:rPr>
              <a:t>(</a:t>
            </a:r>
            <a:r>
              <a:rPr kumimoji="1" lang="zh-CN" altLang="en-US" sz="1800" dirty="0">
                <a:solidFill>
                  <a:srgbClr val="0000FF"/>
                </a:solidFill>
                <a:ea typeface="宋体" panose="02010600030101010101" pitchFamily="2" charset="-122"/>
                <a:sym typeface="Wingdings" panose="05000000000000000000" pitchFamily="2" charset="2"/>
              </a:rPr>
              <a:t>还原反应</a:t>
            </a:r>
            <a:r>
              <a:rPr kumimoji="1" lang="en-US" altLang="zh-CN" sz="1800" dirty="0">
                <a:solidFill>
                  <a:srgbClr val="0000FF"/>
                </a:solidFill>
                <a:ea typeface="宋体" panose="02010600030101010101" pitchFamily="2" charset="-122"/>
                <a:sym typeface="Wingdings" panose="05000000000000000000" pitchFamily="2" charset="2"/>
              </a:rPr>
              <a:t>)</a:t>
            </a:r>
          </a:p>
          <a:p>
            <a:endParaRPr kumimoji="1" lang="en-US" altLang="zh-CN" sz="1800" dirty="0">
              <a:solidFill>
                <a:srgbClr val="0000FF"/>
              </a:solidFill>
              <a:ea typeface="宋体" panose="02010600030101010101" pitchFamily="2" charset="-122"/>
            </a:endParaRPr>
          </a:p>
          <a:p>
            <a:r>
              <a:rPr kumimoji="1" lang="zh-CN" altLang="en-US" dirty="0">
                <a:solidFill>
                  <a:srgbClr val="0000FF"/>
                </a:solidFill>
                <a:ea typeface="宋体" panose="02010600030101010101" pitchFamily="2" charset="-122"/>
              </a:rPr>
              <a:t>失电子：</a:t>
            </a:r>
            <a:r>
              <a:rPr kumimoji="1" lang="en-US" altLang="zh-CN" dirty="0">
                <a:solidFill>
                  <a:srgbClr val="0000FF"/>
                </a:solidFill>
                <a:ea typeface="宋体" panose="02010600030101010101" pitchFamily="2" charset="-122"/>
              </a:rPr>
              <a:t>Cu</a:t>
            </a:r>
            <a:r>
              <a:rPr kumimoji="1" lang="en-US" altLang="zh-CN" sz="1800" dirty="0">
                <a:solidFill>
                  <a:srgbClr val="0000FF"/>
                </a:solidFill>
                <a:ea typeface="宋体" panose="02010600030101010101" pitchFamily="2" charset="-122"/>
              </a:rPr>
              <a:t> - e</a:t>
            </a:r>
            <a:r>
              <a:rPr kumimoji="1" lang="en-US" altLang="zh-CN" sz="1800" baseline="300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  </a:t>
            </a:r>
            <a:r>
              <a:rPr kumimoji="1" lang="en-US" altLang="zh-CN" sz="1800" dirty="0">
                <a:solidFill>
                  <a:srgbClr val="0000FF"/>
                </a:solidFill>
                <a:ea typeface="宋体" panose="02010600030101010101" pitchFamily="2" charset="-122"/>
                <a:sym typeface="Wingdings" panose="05000000000000000000" pitchFamily="2" charset="2"/>
              </a:rPr>
              <a:t> Cu</a:t>
            </a:r>
            <a:r>
              <a:rPr kumimoji="1" lang="en-US" altLang="zh-CN" sz="1800" baseline="30000" dirty="0">
                <a:solidFill>
                  <a:srgbClr val="0000FF"/>
                </a:solidFill>
                <a:ea typeface="宋体" panose="02010600030101010101" pitchFamily="2" charset="-122"/>
                <a:sym typeface="Wingdings" panose="05000000000000000000" pitchFamily="2" charset="2"/>
              </a:rPr>
              <a:t>2+</a:t>
            </a:r>
            <a:r>
              <a:rPr kumimoji="1" lang="en-US" altLang="zh-CN" baseline="30000" dirty="0">
                <a:solidFill>
                  <a:srgbClr val="0000FF"/>
                </a:solidFill>
                <a:ea typeface="宋体" panose="02010600030101010101" pitchFamily="2" charset="-122"/>
                <a:sym typeface="Wingdings" panose="05000000000000000000" pitchFamily="2" charset="2"/>
              </a:rPr>
              <a:t>              </a:t>
            </a:r>
            <a:r>
              <a:rPr kumimoji="1" lang="en-US" altLang="zh-CN" sz="1800" baseline="30000" dirty="0">
                <a:solidFill>
                  <a:srgbClr val="0000FF"/>
                </a:solidFill>
                <a:ea typeface="宋体" panose="02010600030101010101" pitchFamily="2" charset="-122"/>
                <a:sym typeface="Wingdings" panose="05000000000000000000" pitchFamily="2" charset="2"/>
              </a:rPr>
              <a:t>    </a:t>
            </a:r>
            <a:r>
              <a:rPr kumimoji="1" lang="en-US" altLang="zh-CN" sz="1800" dirty="0">
                <a:solidFill>
                  <a:srgbClr val="0000FF"/>
                </a:solidFill>
                <a:ea typeface="宋体" panose="02010600030101010101" pitchFamily="2" charset="-122"/>
                <a:sym typeface="Wingdings" panose="05000000000000000000" pitchFamily="2" charset="2"/>
              </a:rPr>
              <a:t>(</a:t>
            </a:r>
            <a:r>
              <a:rPr kumimoji="1" lang="zh-CN" altLang="en-US" dirty="0">
                <a:solidFill>
                  <a:srgbClr val="0000FF"/>
                </a:solidFill>
                <a:ea typeface="宋体" panose="02010600030101010101" pitchFamily="2" charset="-122"/>
                <a:sym typeface="Wingdings" panose="05000000000000000000" pitchFamily="2" charset="2"/>
              </a:rPr>
              <a:t>氧化</a:t>
            </a:r>
            <a:r>
              <a:rPr kumimoji="1" lang="zh-CN" altLang="en-US" sz="1800" dirty="0">
                <a:solidFill>
                  <a:srgbClr val="0000FF"/>
                </a:solidFill>
                <a:ea typeface="宋体" panose="02010600030101010101" pitchFamily="2" charset="-122"/>
                <a:sym typeface="Wingdings" panose="05000000000000000000" pitchFamily="2" charset="2"/>
              </a:rPr>
              <a:t>反应</a:t>
            </a:r>
            <a:r>
              <a:rPr kumimoji="1" lang="en-US" altLang="zh-CN" sz="1800" dirty="0">
                <a:solidFill>
                  <a:srgbClr val="0000FF"/>
                </a:solidFill>
                <a:ea typeface="宋体" panose="02010600030101010101" pitchFamily="2" charset="-122"/>
                <a:sym typeface="Wingdings" panose="05000000000000000000" pitchFamily="2" charset="2"/>
              </a:rPr>
              <a:t>)</a:t>
            </a:r>
          </a:p>
          <a:p>
            <a:endParaRPr lang="zh-CN" altLang="en-US" baseline="30000" dirty="0"/>
          </a:p>
        </p:txBody>
      </p:sp>
      <p:sp>
        <p:nvSpPr>
          <p:cNvPr id="21" name="文本框 20">
            <a:extLst>
              <a:ext uri="{FF2B5EF4-FFF2-40B4-BE49-F238E27FC236}">
                <a16:creationId xmlns:a16="http://schemas.microsoft.com/office/drawing/2014/main" id="{A42C07ED-7BFC-451A-BA3D-B2FC7171036B}"/>
              </a:ext>
            </a:extLst>
          </p:cNvPr>
          <p:cNvSpPr txBox="1"/>
          <p:nvPr/>
        </p:nvSpPr>
        <p:spPr>
          <a:xfrm>
            <a:off x="6481400" y="2803566"/>
            <a:ext cx="877163" cy="369332"/>
          </a:xfrm>
          <a:prstGeom prst="rect">
            <a:avLst/>
          </a:prstGeom>
          <a:noFill/>
        </p:spPr>
        <p:txBody>
          <a:bodyPr wrap="none" rtlCol="0">
            <a:spAutoFit/>
          </a:bodyPr>
          <a:lstStyle/>
          <a:p>
            <a:r>
              <a:rPr lang="zh-CN" altLang="en-US" dirty="0"/>
              <a:t>被氧化</a:t>
            </a:r>
          </a:p>
        </p:txBody>
      </p:sp>
      <p:sp>
        <p:nvSpPr>
          <p:cNvPr id="22" name="文本框 21">
            <a:extLst>
              <a:ext uri="{FF2B5EF4-FFF2-40B4-BE49-F238E27FC236}">
                <a16:creationId xmlns:a16="http://schemas.microsoft.com/office/drawing/2014/main" id="{66A477BD-68A8-4CDD-826C-AC702DFF5EE9}"/>
              </a:ext>
            </a:extLst>
          </p:cNvPr>
          <p:cNvSpPr txBox="1"/>
          <p:nvPr/>
        </p:nvSpPr>
        <p:spPr>
          <a:xfrm>
            <a:off x="6481400" y="2256811"/>
            <a:ext cx="877163" cy="369332"/>
          </a:xfrm>
          <a:prstGeom prst="rect">
            <a:avLst/>
          </a:prstGeom>
          <a:noFill/>
        </p:spPr>
        <p:txBody>
          <a:bodyPr wrap="none" rtlCol="0">
            <a:spAutoFit/>
          </a:bodyPr>
          <a:lstStyle/>
          <a:p>
            <a:r>
              <a:rPr lang="zh-CN" altLang="en-US" dirty="0"/>
              <a:t>被还原</a:t>
            </a:r>
          </a:p>
        </p:txBody>
      </p:sp>
      <p:sp>
        <p:nvSpPr>
          <p:cNvPr id="23" name="文本框 22">
            <a:extLst>
              <a:ext uri="{FF2B5EF4-FFF2-40B4-BE49-F238E27FC236}">
                <a16:creationId xmlns:a16="http://schemas.microsoft.com/office/drawing/2014/main" id="{2C1FA156-140A-48F9-B237-CC4F62A8C1C5}"/>
              </a:ext>
            </a:extLst>
          </p:cNvPr>
          <p:cNvSpPr txBox="1"/>
          <p:nvPr/>
        </p:nvSpPr>
        <p:spPr>
          <a:xfrm>
            <a:off x="652749" y="3339135"/>
            <a:ext cx="8491251" cy="865814"/>
          </a:xfrm>
          <a:prstGeom prst="rect">
            <a:avLst/>
          </a:prstGeom>
          <a:noFill/>
        </p:spPr>
        <p:txBody>
          <a:bodyPr wrap="square">
            <a:spAutoFit/>
          </a:bodyPr>
          <a:lstStyle/>
          <a:p>
            <a:pPr algn="just" eaLnBrk="1" fontAlgn="base" hangingPunct="1">
              <a:lnSpc>
                <a:spcPct val="150000"/>
              </a:lnSpc>
              <a:spcBef>
                <a:spcPct val="0"/>
              </a:spcBef>
              <a:spcAft>
                <a:spcPct val="0"/>
              </a:spcAft>
              <a:defRPr/>
            </a:pPr>
            <a:r>
              <a:rPr kumimoji="1" lang="zh-CN" altLang="en-US" sz="1800" b="1" dirty="0">
                <a:solidFill>
                  <a:srgbClr val="000000"/>
                </a:solidFill>
                <a:ea typeface="宋体" panose="02010600030101010101" pitchFamily="2" charset="-122"/>
              </a:rPr>
              <a:t>概念</a:t>
            </a:r>
            <a:r>
              <a:rPr kumimoji="1" lang="en-US" altLang="zh-CN" sz="1800" b="1" dirty="0">
                <a:solidFill>
                  <a:srgbClr val="000000"/>
                </a:solidFill>
                <a:ea typeface="宋体" panose="02010600030101010101" pitchFamily="2" charset="-122"/>
              </a:rPr>
              <a:t>3</a:t>
            </a:r>
            <a:r>
              <a:rPr kumimoji="1" lang="zh-CN" altLang="en-US" sz="1800" dirty="0">
                <a:solidFill>
                  <a:srgbClr val="000000"/>
                </a:solidFill>
                <a:ea typeface="宋体" panose="02010600030101010101" pitchFamily="2" charset="-122"/>
              </a:rPr>
              <a:t>：</a:t>
            </a:r>
            <a:r>
              <a:rPr lang="zh-CN" altLang="en-US" dirty="0"/>
              <a:t>氧化还原电对</a:t>
            </a:r>
            <a:r>
              <a:rPr lang="en-US" altLang="zh-CN" dirty="0"/>
              <a:t>--</a:t>
            </a:r>
            <a:r>
              <a:rPr kumimoji="1" lang="zh-CN" altLang="en-US" sz="1800" dirty="0">
                <a:solidFill>
                  <a:srgbClr val="000000"/>
                </a:solidFill>
                <a:ea typeface="宋体" panose="02010600030101010101" pitchFamily="2" charset="-122"/>
              </a:rPr>
              <a:t>物质的氧化型（态）和还原型（态）</a:t>
            </a:r>
            <a:r>
              <a:rPr kumimoji="1" lang="zh-CN" altLang="en-US" sz="1800" dirty="0">
                <a:solidFill>
                  <a:srgbClr val="0000FF"/>
                </a:solidFill>
                <a:ea typeface="宋体" panose="02010600030101010101" pitchFamily="2" charset="-122"/>
              </a:rPr>
              <a:t>。</a:t>
            </a:r>
            <a:endParaRPr kumimoji="1" lang="en-US" altLang="zh-CN" sz="1800" dirty="0">
              <a:solidFill>
                <a:srgbClr val="0000FF"/>
              </a:solidFill>
              <a:ea typeface="宋体" panose="02010600030101010101" pitchFamily="2" charset="-122"/>
            </a:endParaRPr>
          </a:p>
          <a:p>
            <a:pPr algn="just" eaLnBrk="1" fontAlgn="base" hangingPunct="1">
              <a:lnSpc>
                <a:spcPct val="150000"/>
              </a:lnSpc>
              <a:spcBef>
                <a:spcPct val="0"/>
              </a:spcBef>
              <a:spcAft>
                <a:spcPct val="0"/>
              </a:spcAft>
              <a:defRPr/>
            </a:pPr>
            <a:r>
              <a:rPr kumimoji="1" lang="en-US" altLang="zh-CN" dirty="0">
                <a:solidFill>
                  <a:srgbClr val="0000FF"/>
                </a:solidFill>
                <a:ea typeface="宋体" panose="02010600030101010101" pitchFamily="2" charset="-122"/>
              </a:rPr>
              <a:t>                                    </a:t>
            </a:r>
            <a:r>
              <a:rPr kumimoji="1" lang="zh-CN" altLang="en-US" dirty="0">
                <a:solidFill>
                  <a:srgbClr val="0000FF"/>
                </a:solidFill>
                <a:ea typeface="宋体" panose="02010600030101010101" pitchFamily="2" charset="-122"/>
              </a:rPr>
              <a:t>物质得失电子后，</a:t>
            </a:r>
            <a:r>
              <a:rPr kumimoji="1" lang="zh-CN" altLang="en-US" b="1" dirty="0">
                <a:solidFill>
                  <a:srgbClr val="0000FF"/>
                </a:solidFill>
                <a:ea typeface="宋体" panose="02010600030101010101" pitchFamily="2" charset="-122"/>
              </a:rPr>
              <a:t>互为</a:t>
            </a:r>
            <a:r>
              <a:rPr kumimoji="1" lang="zh-CN" altLang="en-US" dirty="0">
                <a:solidFill>
                  <a:srgbClr val="0000FF"/>
                </a:solidFill>
                <a:ea typeface="宋体" panose="02010600030101010101" pitchFamily="2" charset="-122"/>
              </a:rPr>
              <a:t>氧化还原型</a:t>
            </a:r>
            <a:endParaRPr kumimoji="1" lang="en-US" altLang="zh-CN" sz="1800" dirty="0">
              <a:solidFill>
                <a:srgbClr val="000000"/>
              </a:solidFill>
              <a:ea typeface="宋体" panose="02010600030101010101" pitchFamily="2" charset="-122"/>
            </a:endParaRPr>
          </a:p>
        </p:txBody>
      </p:sp>
      <p:sp>
        <p:nvSpPr>
          <p:cNvPr id="25" name="文本框 24">
            <a:extLst>
              <a:ext uri="{FF2B5EF4-FFF2-40B4-BE49-F238E27FC236}">
                <a16:creationId xmlns:a16="http://schemas.microsoft.com/office/drawing/2014/main" id="{F10C5329-A9B0-47DF-A001-CF0EC1E71BE7}"/>
              </a:ext>
            </a:extLst>
          </p:cNvPr>
          <p:cNvSpPr txBox="1"/>
          <p:nvPr/>
        </p:nvSpPr>
        <p:spPr>
          <a:xfrm>
            <a:off x="1600202" y="4382984"/>
            <a:ext cx="6066366" cy="867289"/>
          </a:xfrm>
          <a:prstGeom prst="rect">
            <a:avLst/>
          </a:prstGeom>
          <a:noFill/>
        </p:spPr>
        <p:txBody>
          <a:bodyPr wrap="square">
            <a:spAutoFit/>
          </a:bodyPr>
          <a:lstStyle/>
          <a:p>
            <a:pPr eaLnBrk="1" fontAlgn="base" hangingPunct="1">
              <a:lnSpc>
                <a:spcPct val="150000"/>
              </a:lnSpc>
              <a:spcBef>
                <a:spcPct val="0"/>
              </a:spcBef>
              <a:spcAft>
                <a:spcPct val="0"/>
              </a:spcAft>
              <a:defRPr/>
            </a:pPr>
            <a:r>
              <a:rPr kumimoji="1" lang="en-US" altLang="zh-CN" dirty="0">
                <a:solidFill>
                  <a:srgbClr val="0000FF"/>
                </a:solidFill>
                <a:ea typeface="宋体" panose="02010600030101010101" pitchFamily="2" charset="-122"/>
              </a:rPr>
              <a:t>Cu</a:t>
            </a:r>
            <a:r>
              <a:rPr kumimoji="1" lang="zh-CN" altLang="en-US" sz="1800" dirty="0">
                <a:solidFill>
                  <a:srgbClr val="0000FF"/>
                </a:solidFill>
                <a:ea typeface="宋体" panose="02010600030101010101" pitchFamily="2" charset="-122"/>
              </a:rPr>
              <a:t>（还原型 </a:t>
            </a:r>
            <a:r>
              <a:rPr kumimoji="1" lang="en-US" altLang="zh-CN" sz="1800" dirty="0">
                <a:solidFill>
                  <a:srgbClr val="0000FF"/>
                </a:solidFill>
                <a:ea typeface="宋体" panose="02010600030101010101" pitchFamily="2" charset="-122"/>
              </a:rPr>
              <a:t>Red</a:t>
            </a:r>
            <a:r>
              <a:rPr kumimoji="1" lang="zh-CN" altLang="en-US" sz="18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a:t>
            </a:r>
            <a:r>
              <a:rPr kumimoji="1" lang="zh-CN" altLang="en-US" sz="1800" dirty="0">
                <a:solidFill>
                  <a:srgbClr val="0000FF"/>
                </a:solidFill>
                <a:ea typeface="宋体" panose="02010600030101010101" pitchFamily="2" charset="-122"/>
              </a:rPr>
              <a:t> </a:t>
            </a:r>
            <a:r>
              <a:rPr kumimoji="1" lang="en-US" altLang="zh-CN" sz="1800" dirty="0">
                <a:solidFill>
                  <a:srgbClr val="0000FF"/>
                </a:solidFill>
                <a:ea typeface="宋体" panose="02010600030101010101" pitchFamily="2" charset="-122"/>
              </a:rPr>
              <a:t>e</a:t>
            </a:r>
            <a:r>
              <a:rPr kumimoji="1" lang="en-US" altLang="zh-CN" sz="1800" baseline="300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    </a:t>
            </a:r>
            <a:r>
              <a:rPr kumimoji="1" lang="en-US" altLang="zh-CN" sz="1800" dirty="0">
                <a:solidFill>
                  <a:srgbClr val="0000FF"/>
                </a:solidFill>
                <a:ea typeface="宋体" panose="02010600030101010101" pitchFamily="2" charset="-122"/>
                <a:sym typeface="Wingdings" panose="05000000000000000000" pitchFamily="2" charset="2"/>
              </a:rPr>
              <a:t></a:t>
            </a:r>
            <a:r>
              <a:rPr kumimoji="1" lang="en-US" altLang="zh-CN" sz="1800" dirty="0">
                <a:solidFill>
                  <a:srgbClr val="0000FF"/>
                </a:solidFill>
                <a:ea typeface="宋体" panose="02010600030101010101" pitchFamily="2" charset="-122"/>
              </a:rPr>
              <a:t> </a:t>
            </a:r>
            <a:r>
              <a:rPr kumimoji="1" lang="en-US" altLang="zh-CN" sz="1800" dirty="0">
                <a:solidFill>
                  <a:srgbClr val="0000FF"/>
                </a:solidFill>
                <a:ea typeface="宋体" panose="02010600030101010101" pitchFamily="2" charset="-122"/>
                <a:sym typeface="Wingdings" panose="05000000000000000000" pitchFamily="2" charset="2"/>
              </a:rPr>
              <a:t>Cu</a:t>
            </a:r>
            <a:r>
              <a:rPr kumimoji="1" lang="en-US" altLang="zh-CN" sz="1800" baseline="30000" dirty="0">
                <a:solidFill>
                  <a:srgbClr val="0000FF"/>
                </a:solidFill>
                <a:ea typeface="宋体" panose="02010600030101010101" pitchFamily="2" charset="-122"/>
                <a:sym typeface="Wingdings" panose="05000000000000000000" pitchFamily="2" charset="2"/>
              </a:rPr>
              <a:t>2+ </a:t>
            </a:r>
            <a:r>
              <a:rPr kumimoji="1" lang="en-US" altLang="zh-CN" sz="1800" dirty="0">
                <a:solidFill>
                  <a:srgbClr val="0000FF"/>
                </a:solidFill>
                <a:ea typeface="宋体" panose="02010600030101010101" pitchFamily="2" charset="-122"/>
              </a:rPr>
              <a:t> </a:t>
            </a:r>
            <a:r>
              <a:rPr kumimoji="1" lang="zh-CN" altLang="en-US" sz="1800" dirty="0">
                <a:solidFill>
                  <a:srgbClr val="0000FF"/>
                </a:solidFill>
                <a:ea typeface="宋体" panose="02010600030101010101" pitchFamily="2" charset="-122"/>
              </a:rPr>
              <a:t>（氧化型</a:t>
            </a:r>
            <a:r>
              <a:rPr kumimoji="1" lang="en-US" altLang="zh-CN" dirty="0">
                <a:solidFill>
                  <a:srgbClr val="0000FF"/>
                </a:solidFill>
                <a:ea typeface="宋体" panose="02010600030101010101" pitchFamily="2" charset="-122"/>
              </a:rPr>
              <a:t>Ox</a:t>
            </a:r>
            <a:r>
              <a:rPr kumimoji="1" lang="zh-CN" altLang="en-US" sz="1800" dirty="0">
                <a:solidFill>
                  <a:srgbClr val="0000FF"/>
                </a:solidFill>
                <a:ea typeface="宋体" panose="02010600030101010101" pitchFamily="2" charset="-122"/>
              </a:rPr>
              <a:t>）</a:t>
            </a:r>
            <a:endParaRPr kumimoji="1" lang="en-US" altLang="zh-CN" sz="1800" dirty="0">
              <a:solidFill>
                <a:srgbClr val="0000FF"/>
              </a:solidFill>
              <a:ea typeface="宋体" panose="02010600030101010101" pitchFamily="2" charset="-122"/>
            </a:endParaRPr>
          </a:p>
          <a:p>
            <a:pPr eaLnBrk="1" fontAlgn="base" hangingPunct="1">
              <a:lnSpc>
                <a:spcPct val="150000"/>
              </a:lnSpc>
              <a:spcBef>
                <a:spcPct val="0"/>
              </a:spcBef>
              <a:spcAft>
                <a:spcPct val="0"/>
              </a:spcAft>
              <a:defRPr/>
            </a:pPr>
            <a:r>
              <a:rPr kumimoji="1" lang="en-US" altLang="zh-CN" sz="1800" dirty="0">
                <a:solidFill>
                  <a:srgbClr val="0000FF"/>
                </a:solidFill>
                <a:ea typeface="宋体" panose="02010600030101010101" pitchFamily="2" charset="-122"/>
              </a:rPr>
              <a:t>O</a:t>
            </a:r>
            <a:r>
              <a:rPr kumimoji="1" lang="en-US" altLang="zh-CN" sz="1800" baseline="-25000" dirty="0">
                <a:solidFill>
                  <a:srgbClr val="0000FF"/>
                </a:solidFill>
                <a:ea typeface="宋体" panose="02010600030101010101" pitchFamily="2" charset="-122"/>
              </a:rPr>
              <a:t>2 </a:t>
            </a:r>
            <a:r>
              <a:rPr kumimoji="1" lang="zh-CN" altLang="en-US" sz="1800" dirty="0">
                <a:solidFill>
                  <a:srgbClr val="0000FF"/>
                </a:solidFill>
                <a:ea typeface="宋体" panose="02010600030101010101" pitchFamily="2" charset="-122"/>
              </a:rPr>
              <a:t>（氧化型 </a:t>
            </a:r>
            <a:r>
              <a:rPr kumimoji="1" lang="en-US" altLang="zh-CN" sz="1800" dirty="0">
                <a:solidFill>
                  <a:srgbClr val="0000FF"/>
                </a:solidFill>
                <a:ea typeface="宋体" panose="02010600030101010101" pitchFamily="2" charset="-122"/>
              </a:rPr>
              <a:t>Ox</a:t>
            </a:r>
            <a:r>
              <a:rPr kumimoji="1" lang="zh-CN" altLang="en-US" sz="18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 H</a:t>
            </a:r>
            <a:r>
              <a:rPr kumimoji="1" lang="en-US" altLang="zh-CN" sz="1800" baseline="300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 e</a:t>
            </a:r>
            <a:r>
              <a:rPr kumimoji="1" lang="en-US" altLang="zh-CN" sz="1800" baseline="30000" dirty="0">
                <a:solidFill>
                  <a:srgbClr val="0000FF"/>
                </a:solidFill>
                <a:ea typeface="宋体" panose="02010600030101010101" pitchFamily="2" charset="-122"/>
              </a:rPr>
              <a:t>-</a:t>
            </a:r>
            <a:r>
              <a:rPr kumimoji="1" lang="en-US" altLang="zh-CN" sz="1800" dirty="0">
                <a:solidFill>
                  <a:srgbClr val="0000FF"/>
                </a:solidFill>
                <a:ea typeface="宋体" panose="02010600030101010101" pitchFamily="2" charset="-122"/>
              </a:rPr>
              <a:t>  </a:t>
            </a:r>
            <a:r>
              <a:rPr kumimoji="1" lang="en-US" altLang="zh-CN" sz="1800" dirty="0">
                <a:solidFill>
                  <a:srgbClr val="0000FF"/>
                </a:solidFill>
                <a:ea typeface="宋体" panose="02010600030101010101" pitchFamily="2" charset="-122"/>
                <a:sym typeface="Wingdings" panose="05000000000000000000" pitchFamily="2" charset="2"/>
              </a:rPr>
              <a:t> H</a:t>
            </a:r>
            <a:r>
              <a:rPr kumimoji="1" lang="en-US" altLang="zh-CN" sz="1800" baseline="-25000" dirty="0">
                <a:solidFill>
                  <a:srgbClr val="0000FF"/>
                </a:solidFill>
                <a:ea typeface="宋体" panose="02010600030101010101" pitchFamily="2" charset="-122"/>
                <a:sym typeface="Wingdings" panose="05000000000000000000" pitchFamily="2" charset="2"/>
              </a:rPr>
              <a:t>2</a:t>
            </a:r>
            <a:r>
              <a:rPr kumimoji="1" lang="en-US" altLang="zh-CN" sz="1800" dirty="0">
                <a:solidFill>
                  <a:srgbClr val="0000FF"/>
                </a:solidFill>
                <a:ea typeface="宋体" panose="02010600030101010101" pitchFamily="2" charset="-122"/>
                <a:sym typeface="Wingdings" panose="05000000000000000000" pitchFamily="2" charset="2"/>
              </a:rPr>
              <a:t>O </a:t>
            </a:r>
            <a:r>
              <a:rPr kumimoji="1" lang="zh-CN" altLang="en-US" sz="1800" dirty="0">
                <a:solidFill>
                  <a:srgbClr val="0000FF"/>
                </a:solidFill>
                <a:ea typeface="宋体" panose="02010600030101010101" pitchFamily="2" charset="-122"/>
                <a:sym typeface="Wingdings" panose="05000000000000000000" pitchFamily="2" charset="2"/>
              </a:rPr>
              <a:t>（还原型 </a:t>
            </a:r>
            <a:r>
              <a:rPr kumimoji="1" lang="en-US" altLang="zh-CN" dirty="0">
                <a:solidFill>
                  <a:srgbClr val="0000FF"/>
                </a:solidFill>
                <a:ea typeface="宋体" panose="02010600030101010101" pitchFamily="2" charset="-122"/>
                <a:sym typeface="Wingdings" panose="05000000000000000000" pitchFamily="2" charset="2"/>
              </a:rPr>
              <a:t>R</a:t>
            </a:r>
            <a:r>
              <a:rPr kumimoji="1" lang="en-US" altLang="zh-CN" sz="1800" dirty="0">
                <a:solidFill>
                  <a:srgbClr val="0000FF"/>
                </a:solidFill>
                <a:ea typeface="宋体" panose="02010600030101010101" pitchFamily="2" charset="-122"/>
                <a:sym typeface="Wingdings" panose="05000000000000000000" pitchFamily="2" charset="2"/>
              </a:rPr>
              <a:t>ed</a:t>
            </a:r>
            <a:r>
              <a:rPr kumimoji="1" lang="zh-CN" altLang="en-US" sz="1800" dirty="0">
                <a:solidFill>
                  <a:srgbClr val="0000FF"/>
                </a:solidFill>
                <a:ea typeface="宋体" panose="02010600030101010101" pitchFamily="2" charset="-122"/>
                <a:sym typeface="Wingdings" panose="05000000000000000000" pitchFamily="2" charset="2"/>
              </a:rPr>
              <a:t>）</a:t>
            </a:r>
            <a:endParaRPr kumimoji="1" lang="en-US" altLang="zh-CN" sz="1800" dirty="0">
              <a:solidFill>
                <a:srgbClr val="0000FF"/>
              </a:solidFill>
              <a:ea typeface="宋体" panose="02010600030101010101" pitchFamily="2" charset="-122"/>
            </a:endParaRPr>
          </a:p>
        </p:txBody>
      </p:sp>
      <p:sp>
        <p:nvSpPr>
          <p:cNvPr id="26" name="文本框 25">
            <a:extLst>
              <a:ext uri="{FF2B5EF4-FFF2-40B4-BE49-F238E27FC236}">
                <a16:creationId xmlns:a16="http://schemas.microsoft.com/office/drawing/2014/main" id="{F796F83E-0F98-4C3C-82B1-1EDB1E69E7F3}"/>
              </a:ext>
            </a:extLst>
          </p:cNvPr>
          <p:cNvSpPr txBox="1"/>
          <p:nvPr/>
        </p:nvSpPr>
        <p:spPr>
          <a:xfrm>
            <a:off x="1600202" y="5817183"/>
            <a:ext cx="4112023" cy="369332"/>
          </a:xfrm>
          <a:prstGeom prst="rect">
            <a:avLst/>
          </a:prstGeom>
          <a:noFill/>
        </p:spPr>
        <p:txBody>
          <a:bodyPr wrap="none" rtlCol="0">
            <a:spAutoFit/>
          </a:bodyPr>
          <a:lstStyle/>
          <a:p>
            <a:r>
              <a:rPr lang="zh-CN" altLang="en-US" dirty="0"/>
              <a:t>类比共轭酸碱</a:t>
            </a:r>
            <a:r>
              <a:rPr lang="en-US" altLang="zh-CN" dirty="0"/>
              <a:t>: H</a:t>
            </a:r>
            <a:r>
              <a:rPr lang="en-US" altLang="zh-CN" baseline="-25000" dirty="0"/>
              <a:t>2</a:t>
            </a:r>
            <a:r>
              <a:rPr lang="en-US" altLang="zh-CN" dirty="0"/>
              <a:t>CO</a:t>
            </a:r>
            <a:r>
              <a:rPr lang="en-US" altLang="zh-CN" baseline="-25000" dirty="0"/>
              <a:t>3</a:t>
            </a:r>
            <a:r>
              <a:rPr lang="en-US" altLang="zh-CN" dirty="0"/>
              <a:t>  </a:t>
            </a:r>
            <a:r>
              <a:rPr lang="en-US" altLang="zh-CN" dirty="0">
                <a:sym typeface="Wingdings" panose="05000000000000000000" pitchFamily="2" charset="2"/>
              </a:rPr>
              <a:t> H</a:t>
            </a:r>
            <a:r>
              <a:rPr lang="en-US" altLang="zh-CN" baseline="30000" dirty="0">
                <a:sym typeface="Wingdings" panose="05000000000000000000" pitchFamily="2" charset="2"/>
              </a:rPr>
              <a:t>+</a:t>
            </a:r>
            <a:r>
              <a:rPr lang="en-US" altLang="zh-CN" dirty="0">
                <a:sym typeface="Wingdings" panose="05000000000000000000" pitchFamily="2" charset="2"/>
              </a:rPr>
              <a:t>+HCO</a:t>
            </a:r>
            <a:r>
              <a:rPr lang="en-US" altLang="zh-CN" baseline="-25000" dirty="0">
                <a:sym typeface="Wingdings" panose="05000000000000000000" pitchFamily="2" charset="2"/>
              </a:rPr>
              <a:t>3</a:t>
            </a:r>
            <a:r>
              <a:rPr lang="en-US" altLang="zh-CN" baseline="30000" dirty="0">
                <a:sym typeface="Wingdings" panose="05000000000000000000" pitchFamily="2" charset="2"/>
              </a:rPr>
              <a:t>-</a:t>
            </a:r>
            <a:endParaRPr lang="zh-CN" altLang="en-US" baseline="30000" dirty="0"/>
          </a:p>
        </p:txBody>
      </p:sp>
      <p:sp>
        <p:nvSpPr>
          <p:cNvPr id="29" name="文本框 28">
            <a:extLst>
              <a:ext uri="{FF2B5EF4-FFF2-40B4-BE49-F238E27FC236}">
                <a16:creationId xmlns:a16="http://schemas.microsoft.com/office/drawing/2014/main" id="{555D04E8-4F43-48BE-B53F-03DD50884C4F}"/>
              </a:ext>
            </a:extLst>
          </p:cNvPr>
          <p:cNvSpPr txBox="1"/>
          <p:nvPr/>
        </p:nvSpPr>
        <p:spPr>
          <a:xfrm>
            <a:off x="4355617" y="5350237"/>
            <a:ext cx="4339650" cy="369332"/>
          </a:xfrm>
          <a:prstGeom prst="rect">
            <a:avLst/>
          </a:prstGeom>
          <a:noFill/>
        </p:spPr>
        <p:txBody>
          <a:bodyPr wrap="none" rtlCol="0">
            <a:spAutoFit/>
          </a:bodyPr>
          <a:lstStyle/>
          <a:p>
            <a:r>
              <a:rPr lang="zh-CN" altLang="en-US" dirty="0"/>
              <a:t>注意两种状态互为氧化还原型，成对出现</a:t>
            </a:r>
          </a:p>
        </p:txBody>
      </p:sp>
      <p:sp>
        <p:nvSpPr>
          <p:cNvPr id="11" name="文本框 10">
            <a:extLst>
              <a:ext uri="{FF2B5EF4-FFF2-40B4-BE49-F238E27FC236}">
                <a16:creationId xmlns:a16="http://schemas.microsoft.com/office/drawing/2014/main" id="{41A55AAB-8F38-4751-A0EF-555765FD2346}"/>
              </a:ext>
            </a:extLst>
          </p:cNvPr>
          <p:cNvSpPr txBox="1"/>
          <p:nvPr/>
        </p:nvSpPr>
        <p:spPr>
          <a:xfrm>
            <a:off x="8054274" y="2302977"/>
            <a:ext cx="877163" cy="646331"/>
          </a:xfrm>
          <a:prstGeom prst="rect">
            <a:avLst/>
          </a:prstGeom>
          <a:noFill/>
        </p:spPr>
        <p:txBody>
          <a:bodyPr wrap="square">
            <a:spAutoFit/>
          </a:bodyPr>
          <a:lstStyle/>
          <a:p>
            <a:r>
              <a:rPr lang="zh-CN" altLang="en-US" b="1" i="0" dirty="0">
                <a:solidFill>
                  <a:srgbClr val="0000FF"/>
                </a:solidFill>
                <a:effectLst/>
                <a:latin typeface="宋体" panose="02010600030101010101" pitchFamily="2" charset="-122"/>
                <a:ea typeface="宋体" panose="02010600030101010101" pitchFamily="2" charset="-122"/>
              </a:rPr>
              <a:t>升失氧</a:t>
            </a:r>
            <a:endParaRPr lang="en-US" altLang="zh-CN" b="1" i="0" dirty="0">
              <a:solidFill>
                <a:srgbClr val="0000FF"/>
              </a:solidFill>
              <a:effectLst/>
              <a:latin typeface="宋体" panose="02010600030101010101" pitchFamily="2" charset="-122"/>
              <a:ea typeface="宋体" panose="02010600030101010101" pitchFamily="2" charset="-122"/>
            </a:endParaRPr>
          </a:p>
          <a:p>
            <a:r>
              <a:rPr lang="zh-CN" altLang="en-US" b="1" i="0" dirty="0">
                <a:solidFill>
                  <a:srgbClr val="0000FF"/>
                </a:solidFill>
                <a:effectLst/>
                <a:latin typeface="宋体" panose="02010600030101010101" pitchFamily="2" charset="-122"/>
                <a:ea typeface="宋体" panose="02010600030101010101" pitchFamily="2" charset="-122"/>
              </a:rPr>
              <a:t>降得还</a:t>
            </a:r>
            <a:endParaRPr lang="zh-CN" altLang="en-US" b="1" dirty="0">
              <a:solidFill>
                <a:srgbClr val="0000FF"/>
              </a:solidFill>
            </a:endParaRPr>
          </a:p>
        </p:txBody>
      </p:sp>
    </p:spTree>
    <p:extLst>
      <p:ext uri="{BB962C8B-B14F-4D97-AF65-F5344CB8AC3E}">
        <p14:creationId xmlns:p14="http://schemas.microsoft.com/office/powerpoint/2010/main" val="393858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txBox="1">
            <a:spLocks noChangeArrowheads="1"/>
          </p:cNvSpPr>
          <p:nvPr/>
        </p:nvSpPr>
        <p:spPr bwMode="auto">
          <a:xfrm>
            <a:off x="1568053" y="1650211"/>
            <a:ext cx="6007894" cy="355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rgbClr val="FF0000"/>
                </a:solidFill>
                <a:latin typeface="Times New Roman" panose="02020603050405020304" pitchFamily="18" charset="0"/>
                <a:ea typeface="黑体" panose="02010609060101010101" pitchFamily="49" charset="-122"/>
                <a:sym typeface="Monotype Sorts" pitchFamily="2" charset="2"/>
              </a:defRPr>
            </a:lvl1pPr>
            <a:lvl2pPr marL="742950" indent="-285750" eaLnBrk="0" hangingPunct="0">
              <a:defRPr sz="2400" b="1">
                <a:solidFill>
                  <a:srgbClr val="FF0000"/>
                </a:solidFill>
                <a:latin typeface="Times New Roman" panose="02020603050405020304" pitchFamily="18" charset="0"/>
                <a:ea typeface="黑体" panose="02010609060101010101" pitchFamily="49" charset="-122"/>
                <a:sym typeface="Monotype Sorts" pitchFamily="2" charset="2"/>
              </a:defRPr>
            </a:lvl2pPr>
            <a:lvl3pPr marL="1143000" indent="-228600" eaLnBrk="0" hangingPunct="0">
              <a:defRPr sz="2400" b="1">
                <a:solidFill>
                  <a:srgbClr val="FF0000"/>
                </a:solidFill>
                <a:latin typeface="Times New Roman" panose="02020603050405020304" pitchFamily="18" charset="0"/>
                <a:ea typeface="黑体" panose="02010609060101010101" pitchFamily="49" charset="-122"/>
                <a:sym typeface="Monotype Sorts" pitchFamily="2" charset="2"/>
              </a:defRPr>
            </a:lvl3pPr>
            <a:lvl4pPr marL="1600200" indent="-228600" eaLnBrk="0" hangingPunct="0">
              <a:defRPr sz="2400" b="1">
                <a:solidFill>
                  <a:srgbClr val="FF0000"/>
                </a:solidFill>
                <a:latin typeface="Times New Roman" panose="02020603050405020304" pitchFamily="18" charset="0"/>
                <a:ea typeface="黑体" panose="02010609060101010101" pitchFamily="49" charset="-122"/>
                <a:sym typeface="Monotype Sorts" pitchFamily="2" charset="2"/>
              </a:defRPr>
            </a:lvl4pPr>
            <a:lvl5pPr marL="2057400" indent="-228600" eaLnBrk="0" hangingPunct="0">
              <a:defRPr sz="2400" b="1">
                <a:solidFill>
                  <a:srgbClr val="FF0000"/>
                </a:solidFill>
                <a:latin typeface="Times New Roman" panose="02020603050405020304" pitchFamily="18" charset="0"/>
                <a:ea typeface="黑体" panose="02010609060101010101" pitchFamily="49" charset="-122"/>
                <a:sym typeface="Monotype Sorts" pitchFamily="2" charset="2"/>
              </a:defRPr>
            </a:lvl5pPr>
            <a:lvl6pPr marL="2514600" indent="-228600" eaLnBrk="0" fontAlgn="base" hangingPunct="0">
              <a:spcBef>
                <a:spcPct val="50000"/>
              </a:spcBef>
              <a:spcAft>
                <a:spcPct val="0"/>
              </a:spcAft>
              <a:defRPr sz="2400" b="1">
                <a:solidFill>
                  <a:srgbClr val="FF0000"/>
                </a:solidFill>
                <a:latin typeface="Times New Roman" panose="02020603050405020304" pitchFamily="18" charset="0"/>
                <a:ea typeface="黑体" panose="02010609060101010101" pitchFamily="49" charset="-122"/>
                <a:sym typeface="Monotype Sorts" pitchFamily="2" charset="2"/>
              </a:defRPr>
            </a:lvl6pPr>
            <a:lvl7pPr marL="2971800" indent="-228600" eaLnBrk="0" fontAlgn="base" hangingPunct="0">
              <a:spcBef>
                <a:spcPct val="50000"/>
              </a:spcBef>
              <a:spcAft>
                <a:spcPct val="0"/>
              </a:spcAft>
              <a:defRPr sz="2400" b="1">
                <a:solidFill>
                  <a:srgbClr val="FF0000"/>
                </a:solidFill>
                <a:latin typeface="Times New Roman" panose="02020603050405020304" pitchFamily="18" charset="0"/>
                <a:ea typeface="黑体" panose="02010609060101010101" pitchFamily="49" charset="-122"/>
                <a:sym typeface="Monotype Sorts" pitchFamily="2" charset="2"/>
              </a:defRPr>
            </a:lvl7pPr>
            <a:lvl8pPr marL="3429000" indent="-228600" eaLnBrk="0" fontAlgn="base" hangingPunct="0">
              <a:spcBef>
                <a:spcPct val="50000"/>
              </a:spcBef>
              <a:spcAft>
                <a:spcPct val="0"/>
              </a:spcAft>
              <a:defRPr sz="2400" b="1">
                <a:solidFill>
                  <a:srgbClr val="FF0000"/>
                </a:solidFill>
                <a:latin typeface="Times New Roman" panose="02020603050405020304" pitchFamily="18" charset="0"/>
                <a:ea typeface="黑体" panose="02010609060101010101" pitchFamily="49" charset="-122"/>
                <a:sym typeface="Monotype Sorts" pitchFamily="2" charset="2"/>
              </a:defRPr>
            </a:lvl8pPr>
            <a:lvl9pPr marL="3886200" indent="-228600" eaLnBrk="0" fontAlgn="base" hangingPunct="0">
              <a:spcBef>
                <a:spcPct val="50000"/>
              </a:spcBef>
              <a:spcAft>
                <a:spcPct val="0"/>
              </a:spcAft>
              <a:defRPr sz="2400" b="1">
                <a:solidFill>
                  <a:srgbClr val="FF0000"/>
                </a:solidFill>
                <a:latin typeface="Times New Roman" panose="02020603050405020304" pitchFamily="18" charset="0"/>
                <a:ea typeface="黑体" panose="02010609060101010101" pitchFamily="49" charset="-122"/>
                <a:sym typeface="Monotype Sorts" pitchFamily="2" charset="2"/>
              </a:defRPr>
            </a:lvl9pPr>
          </a:lstStyle>
          <a:p>
            <a:pPr eaLnBrk="1" fontAlgn="base" hangingPunct="1">
              <a:lnSpc>
                <a:spcPct val="150000"/>
              </a:lnSpc>
              <a:spcBef>
                <a:spcPct val="0"/>
              </a:spcBef>
              <a:spcAft>
                <a:spcPct val="0"/>
              </a:spcAft>
              <a:defRPr/>
            </a:pPr>
            <a:r>
              <a:rPr kumimoji="1" lang="zh-CN" altLang="en-US" sz="2100" dirty="0">
                <a:solidFill>
                  <a:srgbClr val="0000FF"/>
                </a:solidFill>
                <a:ea typeface="宋体" panose="02010600030101010101" pitchFamily="2" charset="-122"/>
              </a:rPr>
              <a:t>氧化：失电子                          还原：得电子</a:t>
            </a:r>
            <a:endParaRPr kumimoji="1" lang="en-US" altLang="zh-CN" sz="2100" dirty="0">
              <a:solidFill>
                <a:srgbClr val="0000FF"/>
              </a:solidFill>
              <a:ea typeface="宋体" panose="02010600030101010101" pitchFamily="2" charset="-122"/>
            </a:endParaRPr>
          </a:p>
          <a:p>
            <a:pPr algn="just" eaLnBrk="1" fontAlgn="base" hangingPunct="1">
              <a:lnSpc>
                <a:spcPct val="150000"/>
              </a:lnSpc>
              <a:spcBef>
                <a:spcPct val="0"/>
              </a:spcBef>
              <a:spcAft>
                <a:spcPct val="0"/>
              </a:spcAft>
              <a:defRPr/>
            </a:pPr>
            <a:r>
              <a:rPr kumimoji="1" lang="zh-CN" altLang="en-US" sz="2100" dirty="0">
                <a:solidFill>
                  <a:srgbClr val="000000"/>
                </a:solidFill>
                <a:ea typeface="宋体" panose="02010600030101010101" pitchFamily="2" charset="-122"/>
              </a:rPr>
              <a:t>氧化还原反应的实质是</a:t>
            </a:r>
            <a:r>
              <a:rPr kumimoji="1" lang="zh-CN" altLang="en-US" sz="2100" dirty="0">
                <a:solidFill>
                  <a:srgbClr val="0000FF"/>
                </a:solidFill>
                <a:ea typeface="宋体" panose="02010600030101010101" pitchFamily="2" charset="-122"/>
              </a:rPr>
              <a:t>电子的转移。</a:t>
            </a:r>
            <a:endParaRPr kumimoji="1" lang="en-US" altLang="zh-CN" sz="2100" dirty="0">
              <a:solidFill>
                <a:srgbClr val="000000"/>
              </a:solidFill>
              <a:ea typeface="宋体" panose="02010600030101010101" pitchFamily="2" charset="-122"/>
            </a:endParaRPr>
          </a:p>
          <a:p>
            <a:pPr algn="just" eaLnBrk="1" fontAlgn="base" hangingPunct="1">
              <a:lnSpc>
                <a:spcPct val="150000"/>
              </a:lnSpc>
              <a:spcBef>
                <a:spcPts val="2250"/>
              </a:spcBef>
              <a:spcAft>
                <a:spcPct val="0"/>
              </a:spcAft>
              <a:defRPr/>
            </a:pPr>
            <a:r>
              <a:rPr kumimoji="1" lang="en-US" altLang="zh-CN" sz="2100" dirty="0">
                <a:solidFill>
                  <a:srgbClr val="0000FF"/>
                </a:solidFill>
                <a:ea typeface="宋体" panose="02010600030101010101" pitchFamily="2" charset="-122"/>
              </a:rPr>
              <a:t>        Ox</a:t>
            </a:r>
            <a:r>
              <a:rPr kumimoji="1" lang="en-US" altLang="zh-CN" sz="2100" baseline="-25000" dirty="0">
                <a:solidFill>
                  <a:srgbClr val="0000FF"/>
                </a:solidFill>
                <a:ea typeface="宋体" panose="02010600030101010101" pitchFamily="2" charset="-122"/>
              </a:rPr>
              <a:t>1</a:t>
            </a:r>
            <a:r>
              <a:rPr kumimoji="1" lang="en-US" altLang="zh-CN" sz="2100" dirty="0">
                <a:solidFill>
                  <a:srgbClr val="0000FF"/>
                </a:solidFill>
                <a:ea typeface="宋体" panose="02010600030101010101" pitchFamily="2" charset="-122"/>
              </a:rPr>
              <a:t>    +    Red</a:t>
            </a:r>
            <a:r>
              <a:rPr kumimoji="1" lang="en-US" altLang="zh-CN" sz="2100" baseline="-25000" dirty="0">
                <a:solidFill>
                  <a:srgbClr val="0000FF"/>
                </a:solidFill>
                <a:ea typeface="宋体" panose="02010600030101010101" pitchFamily="2" charset="-122"/>
              </a:rPr>
              <a:t>2</a:t>
            </a:r>
            <a:r>
              <a:rPr kumimoji="1" lang="zh-CN" altLang="en-US" sz="2100" dirty="0">
                <a:solidFill>
                  <a:srgbClr val="0000FF"/>
                </a:solidFill>
                <a:ea typeface="宋体" panose="02010600030101010101" pitchFamily="2" charset="-122"/>
              </a:rPr>
              <a:t>     </a:t>
            </a:r>
            <a:r>
              <a:rPr kumimoji="1" lang="en-US" altLang="zh-CN" sz="2100" dirty="0">
                <a:solidFill>
                  <a:srgbClr val="0000FF"/>
                </a:solidFill>
                <a:ea typeface="宋体" panose="02010600030101010101" pitchFamily="2" charset="-122"/>
              </a:rPr>
              <a:t>=    Red</a:t>
            </a:r>
            <a:r>
              <a:rPr kumimoji="1" lang="en-US" altLang="zh-CN" sz="2100" baseline="-25000" dirty="0">
                <a:solidFill>
                  <a:srgbClr val="0000FF"/>
                </a:solidFill>
                <a:ea typeface="宋体" panose="02010600030101010101" pitchFamily="2" charset="-122"/>
              </a:rPr>
              <a:t>1</a:t>
            </a:r>
            <a:r>
              <a:rPr kumimoji="1" lang="en-US" altLang="zh-CN" sz="2100" dirty="0">
                <a:solidFill>
                  <a:srgbClr val="0000FF"/>
                </a:solidFill>
                <a:ea typeface="宋体" panose="02010600030101010101" pitchFamily="2" charset="-122"/>
              </a:rPr>
              <a:t>    +    Ox</a:t>
            </a:r>
            <a:r>
              <a:rPr kumimoji="1" lang="en-US" altLang="zh-CN" sz="2100" baseline="-25000" dirty="0">
                <a:solidFill>
                  <a:srgbClr val="0000FF"/>
                </a:solidFill>
                <a:ea typeface="宋体" panose="02010600030101010101" pitchFamily="2" charset="-122"/>
              </a:rPr>
              <a:t>2</a:t>
            </a:r>
            <a:r>
              <a:rPr kumimoji="1" lang="en-US" altLang="zh-CN" sz="2100" dirty="0">
                <a:solidFill>
                  <a:srgbClr val="000000"/>
                </a:solidFill>
                <a:latin typeface="Arial" panose="020B0604020202020204" pitchFamily="34" charset="0"/>
                <a:ea typeface="宋体" panose="02010600030101010101" pitchFamily="2" charset="-122"/>
              </a:rPr>
              <a:t>  </a:t>
            </a:r>
          </a:p>
          <a:p>
            <a:pPr algn="just" eaLnBrk="1" fontAlgn="base" hangingPunct="1">
              <a:lnSpc>
                <a:spcPct val="250000"/>
              </a:lnSpc>
              <a:spcBef>
                <a:spcPct val="0"/>
              </a:spcBef>
              <a:spcAft>
                <a:spcPct val="0"/>
              </a:spcAft>
              <a:defRPr/>
            </a:pPr>
            <a:r>
              <a:rPr kumimoji="1" lang="zh-CN" altLang="en-US" sz="2100" dirty="0">
                <a:solidFill>
                  <a:srgbClr val="000000"/>
                </a:solidFill>
                <a:ea typeface="宋体" panose="02010600030101010101" pitchFamily="2" charset="-122"/>
              </a:rPr>
              <a:t>氧化还原反应可看作是两个“半反应”之和：</a:t>
            </a:r>
            <a:r>
              <a:rPr kumimoji="1" lang="en-US" altLang="zh-CN" sz="2100" dirty="0">
                <a:ea typeface="宋体" panose="02010600030101010101" pitchFamily="2" charset="-122"/>
              </a:rPr>
              <a:t>                </a:t>
            </a:r>
          </a:p>
          <a:p>
            <a:pPr eaLnBrk="1" fontAlgn="base" hangingPunct="1">
              <a:lnSpc>
                <a:spcPct val="150000"/>
              </a:lnSpc>
              <a:spcBef>
                <a:spcPct val="0"/>
              </a:spcBef>
              <a:spcAft>
                <a:spcPct val="0"/>
              </a:spcAft>
              <a:defRPr/>
            </a:pPr>
            <a:r>
              <a:rPr kumimoji="1" lang="en-US" altLang="zh-CN" sz="2100" dirty="0">
                <a:solidFill>
                  <a:srgbClr val="000000"/>
                </a:solidFill>
                <a:ea typeface="宋体" panose="02010600030101010101" pitchFamily="2" charset="-122"/>
              </a:rPr>
              <a:t>        Ox</a:t>
            </a:r>
            <a:r>
              <a:rPr kumimoji="1" lang="en-US" altLang="zh-CN" sz="2100" baseline="-25000" dirty="0">
                <a:solidFill>
                  <a:srgbClr val="000000"/>
                </a:solidFill>
                <a:ea typeface="宋体" panose="02010600030101010101" pitchFamily="2" charset="-122"/>
              </a:rPr>
              <a:t>1    </a:t>
            </a:r>
            <a:r>
              <a:rPr kumimoji="1" lang="en-US" altLang="zh-CN" sz="2100" dirty="0">
                <a:solidFill>
                  <a:srgbClr val="000000"/>
                </a:solidFill>
                <a:ea typeface="宋体" panose="02010600030101010101" pitchFamily="2" charset="-122"/>
              </a:rPr>
              <a:t> </a:t>
            </a:r>
            <a:r>
              <a:rPr kumimoji="1" lang="zh-CN" altLang="en-US" sz="2100" dirty="0">
                <a:solidFill>
                  <a:srgbClr val="000000"/>
                </a:solidFill>
                <a:ea typeface="宋体" panose="02010600030101010101" pitchFamily="2" charset="-122"/>
              </a:rPr>
              <a:t>+    </a:t>
            </a:r>
            <a:r>
              <a:rPr kumimoji="1" lang="en-US" altLang="zh-CN" sz="2100" i="1" dirty="0">
                <a:solidFill>
                  <a:srgbClr val="000000"/>
                </a:solidFill>
                <a:ea typeface="宋体" panose="02010600030101010101" pitchFamily="2" charset="-122"/>
              </a:rPr>
              <a:t>n</a:t>
            </a:r>
            <a:r>
              <a:rPr kumimoji="1" lang="en-US" altLang="zh-CN" sz="2100" dirty="0">
                <a:solidFill>
                  <a:srgbClr val="000000"/>
                </a:solidFill>
                <a:ea typeface="宋体" panose="02010600030101010101" pitchFamily="2" charset="-122"/>
              </a:rPr>
              <a:t>e     =    Red</a:t>
            </a:r>
            <a:r>
              <a:rPr kumimoji="1" lang="en-US" altLang="zh-CN" sz="2100" baseline="-25000" dirty="0">
                <a:solidFill>
                  <a:srgbClr val="000000"/>
                </a:solidFill>
                <a:ea typeface="宋体" panose="02010600030101010101" pitchFamily="2" charset="-122"/>
              </a:rPr>
              <a:t>1       </a:t>
            </a:r>
            <a:r>
              <a:rPr kumimoji="1" lang="zh-CN" altLang="en-US" sz="2100" dirty="0">
                <a:solidFill>
                  <a:srgbClr val="3333CC"/>
                </a:solidFill>
                <a:ea typeface="宋体" panose="02010600030101010101" pitchFamily="2" charset="-122"/>
              </a:rPr>
              <a:t>（</a:t>
            </a:r>
            <a:r>
              <a:rPr kumimoji="1" lang="zh-CN" altLang="en-US" sz="2100" dirty="0">
                <a:solidFill>
                  <a:srgbClr val="0000FF"/>
                </a:solidFill>
                <a:ea typeface="宋体" panose="02010600030101010101" pitchFamily="2" charset="-122"/>
              </a:rPr>
              <a:t>还原半反应）</a:t>
            </a:r>
            <a:r>
              <a:rPr kumimoji="1" lang="en-US" altLang="zh-CN" sz="2100" dirty="0">
                <a:solidFill>
                  <a:srgbClr val="0000FF"/>
                </a:solidFill>
                <a:ea typeface="宋体" panose="02010600030101010101" pitchFamily="2" charset="-122"/>
              </a:rPr>
              <a:t> </a:t>
            </a:r>
          </a:p>
          <a:p>
            <a:pPr eaLnBrk="1" fontAlgn="base" hangingPunct="1">
              <a:lnSpc>
                <a:spcPct val="150000"/>
              </a:lnSpc>
              <a:spcBef>
                <a:spcPct val="0"/>
              </a:spcBef>
              <a:spcAft>
                <a:spcPct val="0"/>
              </a:spcAft>
              <a:defRPr/>
            </a:pPr>
            <a:r>
              <a:rPr kumimoji="1" lang="en-US" altLang="zh-CN" sz="2100" dirty="0">
                <a:solidFill>
                  <a:srgbClr val="000000"/>
                </a:solidFill>
                <a:ea typeface="宋体" panose="02010600030101010101" pitchFamily="2" charset="-122"/>
              </a:rPr>
              <a:t>        Red</a:t>
            </a:r>
            <a:r>
              <a:rPr kumimoji="1" lang="en-US" altLang="zh-CN" sz="2100" baseline="-25000" dirty="0">
                <a:solidFill>
                  <a:srgbClr val="000000"/>
                </a:solidFill>
                <a:ea typeface="宋体" panose="02010600030101010101" pitchFamily="2" charset="-122"/>
              </a:rPr>
              <a:t>2</a:t>
            </a:r>
            <a:r>
              <a:rPr kumimoji="1" lang="zh-CN" altLang="en-US" sz="2100" dirty="0">
                <a:solidFill>
                  <a:srgbClr val="000000"/>
                </a:solidFill>
                <a:ea typeface="宋体" panose="02010600030101010101" pitchFamily="2" charset="-122"/>
              </a:rPr>
              <a:t>   </a:t>
            </a:r>
            <a:r>
              <a:rPr kumimoji="1" lang="en-US" altLang="zh-CN" sz="2100" dirty="0">
                <a:solidFill>
                  <a:srgbClr val="000000"/>
                </a:solidFill>
                <a:latin typeface="宋体"/>
                <a:ea typeface="宋体"/>
              </a:rPr>
              <a:t>-</a:t>
            </a:r>
            <a:r>
              <a:rPr kumimoji="1" lang="en-US" altLang="zh-CN" sz="2100" dirty="0">
                <a:solidFill>
                  <a:srgbClr val="000000"/>
                </a:solidFill>
                <a:ea typeface="宋体" panose="02010600030101010101" pitchFamily="2" charset="-122"/>
              </a:rPr>
              <a:t>    </a:t>
            </a:r>
            <a:r>
              <a:rPr kumimoji="1" lang="en-US" altLang="zh-CN" sz="2100" i="1" dirty="0">
                <a:solidFill>
                  <a:srgbClr val="000000"/>
                </a:solidFill>
                <a:ea typeface="宋体" panose="02010600030101010101" pitchFamily="2" charset="-122"/>
              </a:rPr>
              <a:t>n</a:t>
            </a:r>
            <a:r>
              <a:rPr kumimoji="1" lang="en-US" altLang="zh-CN" sz="2100" dirty="0">
                <a:solidFill>
                  <a:srgbClr val="000000"/>
                </a:solidFill>
                <a:ea typeface="宋体" panose="02010600030101010101" pitchFamily="2" charset="-122"/>
              </a:rPr>
              <a:t>e     =     Ox</a:t>
            </a:r>
            <a:r>
              <a:rPr kumimoji="1" lang="en-US" altLang="zh-CN" sz="2100" baseline="-25000" dirty="0">
                <a:solidFill>
                  <a:srgbClr val="000000"/>
                </a:solidFill>
                <a:ea typeface="宋体" panose="02010600030101010101" pitchFamily="2" charset="-122"/>
              </a:rPr>
              <a:t>2        </a:t>
            </a:r>
            <a:r>
              <a:rPr kumimoji="1" lang="zh-CN" altLang="en-US" sz="2100" dirty="0">
                <a:solidFill>
                  <a:srgbClr val="0000FF"/>
                </a:solidFill>
                <a:latin typeface="Arial" panose="020B0604020202020204" pitchFamily="34" charset="0"/>
                <a:ea typeface="宋体" panose="02010600030101010101" pitchFamily="2" charset="-122"/>
              </a:rPr>
              <a:t>（氧化半反应）</a:t>
            </a:r>
            <a:r>
              <a:rPr kumimoji="1" lang="en-US" altLang="zh-CN" sz="2100" dirty="0">
                <a:solidFill>
                  <a:srgbClr val="0000FF"/>
                </a:solidFill>
                <a:latin typeface="Arial" panose="020B0604020202020204" pitchFamily="34" charset="0"/>
                <a:ea typeface="宋体" panose="02010600030101010101" pitchFamily="2" charset="-122"/>
              </a:rPr>
              <a:t> </a:t>
            </a:r>
            <a:r>
              <a:rPr kumimoji="1" lang="en-US" altLang="zh-CN" sz="2100" dirty="0">
                <a:solidFill>
                  <a:srgbClr val="CC0099"/>
                </a:solidFill>
                <a:latin typeface="Arial" panose="020B0604020202020204" pitchFamily="34" charset="0"/>
                <a:ea typeface="宋体" panose="02010600030101010101" pitchFamily="2" charset="-122"/>
              </a:rPr>
              <a:t>         </a:t>
            </a:r>
            <a:endParaRPr kumimoji="1" lang="zh-CN" altLang="en-US" sz="2100" dirty="0">
              <a:solidFill>
                <a:srgbClr val="CC0099"/>
              </a:solidFill>
              <a:latin typeface="Arial" panose="020B0604020202020204" pitchFamily="34" charset="0"/>
              <a:ea typeface="宋体" panose="02010600030101010101" pitchFamily="2" charset="-122"/>
            </a:endParaRPr>
          </a:p>
        </p:txBody>
      </p:sp>
      <p:sp>
        <p:nvSpPr>
          <p:cNvPr id="9219" name="Text Box 3"/>
          <p:cNvSpPr txBox="1">
            <a:spLocks noChangeArrowheads="1"/>
          </p:cNvSpPr>
          <p:nvPr/>
        </p:nvSpPr>
        <p:spPr bwMode="auto">
          <a:xfrm>
            <a:off x="847483" y="573816"/>
            <a:ext cx="58578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9.1 </a:t>
            </a:r>
            <a:r>
              <a:rPr kumimoji="1" lang="zh-CN" altLang="en-US" sz="2700" dirty="0">
                <a:solidFill>
                  <a:srgbClr val="000000"/>
                </a:solidFill>
                <a:ea typeface="宋体" pitchFamily="2" charset="-122"/>
              </a:rPr>
              <a:t>氧化还原的基本概念</a:t>
            </a:r>
            <a:endParaRPr kumimoji="1" lang="en-US" altLang="zh-CN" sz="1500" b="0" dirty="0">
              <a:solidFill>
                <a:srgbClr val="000000"/>
              </a:solidFill>
              <a:ea typeface="宋体" pitchFamily="2" charset="-122"/>
            </a:endParaRPr>
          </a:p>
        </p:txBody>
      </p:sp>
      <p:grpSp>
        <p:nvGrpSpPr>
          <p:cNvPr id="9220" name="组合 2"/>
          <p:cNvGrpSpPr>
            <a:grpSpLocks/>
          </p:cNvGrpSpPr>
          <p:nvPr/>
        </p:nvGrpSpPr>
        <p:grpSpPr bwMode="auto">
          <a:xfrm>
            <a:off x="2363391" y="2534846"/>
            <a:ext cx="1146572" cy="508397"/>
            <a:chOff x="1659823" y="2290371"/>
            <a:chExt cx="1529081" cy="677406"/>
          </a:xfrm>
        </p:grpSpPr>
        <p:sp>
          <p:nvSpPr>
            <p:cNvPr id="9221" name="Line 9"/>
            <p:cNvSpPr>
              <a:spLocks noChangeShapeType="1"/>
            </p:cNvSpPr>
            <p:nvPr/>
          </p:nvSpPr>
          <p:spPr bwMode="auto">
            <a:xfrm flipV="1">
              <a:off x="3188904" y="2704739"/>
              <a:ext cx="0" cy="2630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9222" name="Line 10"/>
            <p:cNvSpPr>
              <a:spLocks noChangeShapeType="1"/>
            </p:cNvSpPr>
            <p:nvPr/>
          </p:nvSpPr>
          <p:spPr bwMode="auto">
            <a:xfrm>
              <a:off x="1659823" y="2704739"/>
              <a:ext cx="1529081"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9223" name="Line 11"/>
            <p:cNvSpPr>
              <a:spLocks noChangeShapeType="1"/>
            </p:cNvSpPr>
            <p:nvPr/>
          </p:nvSpPr>
          <p:spPr bwMode="auto">
            <a:xfrm>
              <a:off x="1659823" y="2704739"/>
              <a:ext cx="0" cy="263038"/>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pPr eaLnBrk="0" fontAlgn="base" hangingPunct="0">
                <a:spcBef>
                  <a:spcPct val="0"/>
                </a:spcBef>
                <a:spcAft>
                  <a:spcPct val="0"/>
                </a:spcAft>
              </a:pPr>
              <a:endParaRPr lang="zh-CN" altLang="en-US" b="1">
                <a:solidFill>
                  <a:srgbClr val="FF0000"/>
                </a:solidFill>
                <a:latin typeface="Times New Roman" pitchFamily="18" charset="0"/>
                <a:ea typeface="黑体" pitchFamily="49" charset="-122"/>
                <a:sym typeface="Monotype Sorts" pitchFamily="2" charset="2"/>
              </a:endParaRPr>
            </a:p>
          </p:txBody>
        </p:sp>
        <p:sp>
          <p:nvSpPr>
            <p:cNvPr id="9224" name="TextBox 1"/>
            <p:cNvSpPr txBox="1">
              <a:spLocks noChangeArrowheads="1"/>
            </p:cNvSpPr>
            <p:nvPr/>
          </p:nvSpPr>
          <p:spPr bwMode="auto">
            <a:xfrm>
              <a:off x="2267906" y="2290371"/>
              <a:ext cx="354725" cy="49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50000"/>
                </a:spcBef>
                <a:spcAft>
                  <a:spcPct val="0"/>
                </a:spcAft>
              </a:pPr>
              <a:r>
                <a:rPr lang="en-US" altLang="zh-CN" sz="1800">
                  <a:solidFill>
                    <a:srgbClr val="0000FF"/>
                  </a:solidFill>
                </a:rPr>
                <a:t>e</a:t>
              </a:r>
              <a:endParaRPr lang="zh-CN" altLang="en-US" sz="1800">
                <a:solidFill>
                  <a:srgbClr val="0000FF"/>
                </a:solidFill>
              </a:endParaRPr>
            </a:p>
          </p:txBody>
        </p:sp>
      </p:grpSp>
      <p:sp>
        <p:nvSpPr>
          <p:cNvPr id="11" name="文本框 10">
            <a:extLst>
              <a:ext uri="{FF2B5EF4-FFF2-40B4-BE49-F238E27FC236}">
                <a16:creationId xmlns:a16="http://schemas.microsoft.com/office/drawing/2014/main" id="{2B0FB0BE-132B-4197-825D-D080D2CD83BE}"/>
              </a:ext>
            </a:extLst>
          </p:cNvPr>
          <p:cNvSpPr txBox="1"/>
          <p:nvPr/>
        </p:nvSpPr>
        <p:spPr>
          <a:xfrm>
            <a:off x="8187439" y="3208499"/>
            <a:ext cx="877163" cy="646331"/>
          </a:xfrm>
          <a:prstGeom prst="rect">
            <a:avLst/>
          </a:prstGeom>
          <a:noFill/>
        </p:spPr>
        <p:txBody>
          <a:bodyPr wrap="square">
            <a:spAutoFit/>
          </a:bodyPr>
          <a:lstStyle/>
          <a:p>
            <a:r>
              <a:rPr lang="zh-CN" altLang="en-US" b="1" i="0" dirty="0">
                <a:solidFill>
                  <a:srgbClr val="0000FF"/>
                </a:solidFill>
                <a:effectLst/>
                <a:latin typeface="宋体" panose="02010600030101010101" pitchFamily="2" charset="-122"/>
                <a:ea typeface="宋体" panose="02010600030101010101" pitchFamily="2" charset="-122"/>
              </a:rPr>
              <a:t>升失氧</a:t>
            </a:r>
            <a:endParaRPr lang="en-US" altLang="zh-CN" b="1" i="0" dirty="0">
              <a:solidFill>
                <a:srgbClr val="0000FF"/>
              </a:solidFill>
              <a:effectLst/>
              <a:latin typeface="宋体" panose="02010600030101010101" pitchFamily="2" charset="-122"/>
              <a:ea typeface="宋体" panose="02010600030101010101" pitchFamily="2" charset="-122"/>
            </a:endParaRPr>
          </a:p>
          <a:p>
            <a:r>
              <a:rPr lang="zh-CN" altLang="en-US" b="1" i="0" dirty="0">
                <a:solidFill>
                  <a:srgbClr val="0000FF"/>
                </a:solidFill>
                <a:effectLst/>
                <a:latin typeface="宋体" panose="02010600030101010101" pitchFamily="2" charset="-122"/>
                <a:ea typeface="宋体" panose="02010600030101010101" pitchFamily="2" charset="-122"/>
              </a:rPr>
              <a:t>降得还</a:t>
            </a:r>
            <a:endParaRPr lang="zh-CN" altLang="en-US" b="1" dirty="0">
              <a:solidFill>
                <a:srgbClr val="0000FF"/>
              </a:solidFill>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528748" y="1628513"/>
            <a:ext cx="838834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lnSpc>
                <a:spcPct val="150000"/>
              </a:lnSpc>
              <a:spcBef>
                <a:spcPct val="0"/>
              </a:spcBef>
              <a:spcAft>
                <a:spcPct val="0"/>
              </a:spcAft>
            </a:pPr>
            <a:r>
              <a:rPr kumimoji="1" lang="zh-CN" altLang="en-US" sz="1800" dirty="0">
                <a:solidFill>
                  <a:srgbClr val="000000"/>
                </a:solidFill>
                <a:latin typeface="+mn-lt"/>
                <a:ea typeface="宋体" panose="02010600030101010101" pitchFamily="2" charset="-122"/>
              </a:rPr>
              <a:t>概念</a:t>
            </a:r>
            <a:r>
              <a:rPr kumimoji="1" lang="en-US" altLang="zh-CN" sz="1800" dirty="0">
                <a:solidFill>
                  <a:srgbClr val="000000"/>
                </a:solidFill>
                <a:latin typeface="+mn-lt"/>
                <a:ea typeface="宋体" panose="02010600030101010101" pitchFamily="2" charset="-122"/>
              </a:rPr>
              <a:t>4</a:t>
            </a:r>
            <a:r>
              <a:rPr kumimoji="1" lang="zh-CN" altLang="en-US" sz="1800" dirty="0">
                <a:solidFill>
                  <a:srgbClr val="000000"/>
                </a:solidFill>
                <a:latin typeface="+mn-lt"/>
                <a:ea typeface="宋体" panose="02010600030101010101" pitchFamily="2" charset="-122"/>
              </a:rPr>
              <a:t>：</a:t>
            </a:r>
            <a:r>
              <a:rPr kumimoji="1" lang="zh-CN" altLang="en-US" sz="1800" dirty="0">
                <a:solidFill>
                  <a:srgbClr val="0000FF"/>
                </a:solidFill>
                <a:ea typeface="宋体" pitchFamily="2" charset="-122"/>
              </a:rPr>
              <a:t>氧化数</a:t>
            </a:r>
            <a:r>
              <a:rPr kumimoji="1" lang="en-US" altLang="zh-CN" sz="1800" dirty="0">
                <a:solidFill>
                  <a:srgbClr val="000000"/>
                </a:solidFill>
                <a:ea typeface="宋体" pitchFamily="2" charset="-122"/>
              </a:rPr>
              <a:t>--</a:t>
            </a:r>
            <a:r>
              <a:rPr kumimoji="1" lang="zh-CN" altLang="en-US" sz="1800" dirty="0">
                <a:solidFill>
                  <a:srgbClr val="000000"/>
                </a:solidFill>
                <a:ea typeface="宋体" pitchFamily="2" charset="-122"/>
              </a:rPr>
              <a:t>指原子的</a:t>
            </a:r>
            <a:r>
              <a:rPr kumimoji="1" lang="zh-CN" altLang="en-US" sz="1800" dirty="0">
                <a:solidFill>
                  <a:srgbClr val="0000FF"/>
                </a:solidFill>
                <a:ea typeface="宋体" pitchFamily="2" charset="-122"/>
              </a:rPr>
              <a:t>表观电荷数</a:t>
            </a:r>
            <a:r>
              <a:rPr kumimoji="1" lang="zh-CN" altLang="en-US" sz="1800" dirty="0">
                <a:solidFill>
                  <a:srgbClr val="000000"/>
                </a:solidFill>
                <a:ea typeface="宋体" pitchFamily="2" charset="-122"/>
              </a:rPr>
              <a:t>。</a:t>
            </a:r>
            <a:endParaRPr kumimoji="1" lang="en-US" altLang="zh-CN" sz="1800" dirty="0">
              <a:solidFill>
                <a:srgbClr val="000000"/>
              </a:solidFill>
              <a:ea typeface="宋体" pitchFamily="2" charset="-122"/>
            </a:endParaRPr>
          </a:p>
          <a:p>
            <a:pPr fontAlgn="base">
              <a:lnSpc>
                <a:spcPct val="150000"/>
              </a:lnSpc>
              <a:spcBef>
                <a:spcPct val="0"/>
              </a:spcBef>
              <a:spcAft>
                <a:spcPct val="0"/>
              </a:spcAft>
            </a:pPr>
            <a:r>
              <a:rPr kumimoji="1" lang="en-US" altLang="zh-CN" sz="1800" dirty="0">
                <a:solidFill>
                  <a:srgbClr val="000000"/>
                </a:solidFill>
                <a:ea typeface="宋体" pitchFamily="2" charset="-122"/>
              </a:rPr>
              <a:t>                                                     </a:t>
            </a:r>
            <a:r>
              <a:rPr kumimoji="1" lang="zh-CN" altLang="en-US" sz="1800" dirty="0">
                <a:solidFill>
                  <a:srgbClr val="000000"/>
                </a:solidFill>
                <a:ea typeface="宋体" pitchFamily="2" charset="-122"/>
              </a:rPr>
              <a:t>和化合价基本相同，只是可以是分数</a:t>
            </a:r>
          </a:p>
          <a:p>
            <a:pPr fontAlgn="base">
              <a:lnSpc>
                <a:spcPct val="150000"/>
              </a:lnSpc>
              <a:spcBef>
                <a:spcPct val="0"/>
              </a:spcBef>
              <a:spcAft>
                <a:spcPct val="0"/>
              </a:spcAft>
            </a:pPr>
            <a:endParaRPr lang="en-US" altLang="zh-CN" sz="1800" b="0" dirty="0">
              <a:solidFill>
                <a:schemeClr val="tx1"/>
              </a:solidFill>
              <a:latin typeface="Times New Roman" pitchFamily="18" charset="0"/>
              <a:ea typeface="黑体" pitchFamily="49" charset="-122"/>
              <a:sym typeface="Monotype Sorts" pitchFamily="2" charset="2"/>
            </a:endParaRPr>
          </a:p>
          <a:p>
            <a:pPr fontAlgn="base">
              <a:lnSpc>
                <a:spcPct val="150000"/>
              </a:lnSpc>
              <a:spcBef>
                <a:spcPct val="0"/>
              </a:spcBef>
              <a:spcAft>
                <a:spcPct val="0"/>
              </a:spcAft>
            </a:pPr>
            <a:r>
              <a:rPr lang="zh-CN" altLang="en-US" sz="1800" b="0" dirty="0">
                <a:solidFill>
                  <a:schemeClr val="tx1"/>
                </a:solidFill>
                <a:latin typeface="Times New Roman" pitchFamily="18" charset="0"/>
                <a:ea typeface="黑体" pitchFamily="49" charset="-122"/>
                <a:sym typeface="Monotype Sorts" pitchFamily="2" charset="2"/>
              </a:rPr>
              <a:t>目的和作用：</a:t>
            </a:r>
            <a:endParaRPr lang="en-US" altLang="zh-CN" sz="1600" b="0" dirty="0">
              <a:solidFill>
                <a:schemeClr val="tx1"/>
              </a:solidFill>
              <a:latin typeface="Times New Roman" pitchFamily="18" charset="0"/>
              <a:ea typeface="黑体" pitchFamily="49" charset="-122"/>
              <a:sym typeface="Monotype Sorts" pitchFamily="2" charset="2"/>
            </a:endParaRPr>
          </a:p>
          <a:p>
            <a:pPr eaLnBrk="0" fontAlgn="base" hangingPunct="0">
              <a:spcBef>
                <a:spcPct val="0"/>
              </a:spcBef>
              <a:spcAft>
                <a:spcPct val="0"/>
              </a:spcAft>
            </a:pPr>
            <a:r>
              <a:rPr lang="en-US" altLang="zh-CN" sz="1800" dirty="0">
                <a:solidFill>
                  <a:schemeClr val="tx1"/>
                </a:solidFill>
                <a:latin typeface="Times New Roman" pitchFamily="18" charset="0"/>
                <a:ea typeface="黑体" pitchFamily="49" charset="-122"/>
                <a:sym typeface="Monotype Sorts" pitchFamily="2" charset="2"/>
              </a:rPr>
              <a:t>1. </a:t>
            </a:r>
            <a:r>
              <a:rPr lang="zh-CN" altLang="en-US" sz="1800" b="0" dirty="0">
                <a:solidFill>
                  <a:schemeClr val="tx1"/>
                </a:solidFill>
                <a:latin typeface="Times New Roman" pitchFamily="18" charset="0"/>
                <a:ea typeface="黑体" pitchFamily="49" charset="-122"/>
                <a:sym typeface="Monotype Sorts" pitchFamily="2" charset="2"/>
              </a:rPr>
              <a:t>化合价一般只能为整数，遇到表观电荷数为非整数的，使用氧化数来描述</a:t>
            </a:r>
            <a:endParaRPr lang="en-US" altLang="zh-CN" sz="1800" b="0" dirty="0">
              <a:solidFill>
                <a:schemeClr val="tx1"/>
              </a:solidFill>
              <a:latin typeface="Times New Roman" pitchFamily="18" charset="0"/>
              <a:ea typeface="黑体" pitchFamily="49" charset="-122"/>
              <a:sym typeface="Monotype Sorts" pitchFamily="2" charset="2"/>
            </a:endParaRPr>
          </a:p>
          <a:p>
            <a:pPr eaLnBrk="0" fontAlgn="base" hangingPunct="0">
              <a:spcBef>
                <a:spcPct val="0"/>
              </a:spcBef>
              <a:spcAft>
                <a:spcPct val="0"/>
              </a:spcAft>
            </a:pPr>
            <a:r>
              <a:rPr lang="en-US" altLang="zh-CN" sz="1800" b="0" dirty="0">
                <a:solidFill>
                  <a:schemeClr val="tx1"/>
                </a:solidFill>
              </a:rPr>
              <a:t>   </a:t>
            </a:r>
            <a:r>
              <a:rPr lang="zh-CN" altLang="en-US" sz="1800" b="0" dirty="0">
                <a:solidFill>
                  <a:schemeClr val="tx1"/>
                </a:solidFill>
              </a:rPr>
              <a:t>方便后期应用，如方程式配平 （</a:t>
            </a:r>
            <a:r>
              <a:rPr lang="zh-CN" altLang="en-US" sz="1800" b="0" dirty="0">
                <a:solidFill>
                  <a:schemeClr val="tx1"/>
                </a:solidFill>
                <a:latin typeface="Times New Roman" pitchFamily="18" charset="0"/>
                <a:ea typeface="黑体" pitchFamily="49" charset="-122"/>
                <a:sym typeface="Monotype Sorts" pitchFamily="2" charset="2"/>
              </a:rPr>
              <a:t>如：</a:t>
            </a:r>
            <a:r>
              <a:rPr lang="en-US" altLang="zh-CN" sz="1800" b="0" dirty="0">
                <a:solidFill>
                  <a:schemeClr val="tx1"/>
                </a:solidFill>
                <a:latin typeface="Times New Roman" pitchFamily="18" charset="0"/>
                <a:ea typeface="黑体" pitchFamily="49" charset="-122"/>
                <a:sym typeface="Monotype Sorts" pitchFamily="2" charset="2"/>
              </a:rPr>
              <a:t>Fe</a:t>
            </a:r>
            <a:r>
              <a:rPr lang="en-US" altLang="zh-CN" sz="1800" b="0" baseline="-25000" dirty="0">
                <a:solidFill>
                  <a:schemeClr val="tx1"/>
                </a:solidFill>
                <a:latin typeface="Times New Roman" pitchFamily="18" charset="0"/>
                <a:ea typeface="黑体" pitchFamily="49" charset="-122"/>
                <a:sym typeface="Monotype Sorts" pitchFamily="2" charset="2"/>
              </a:rPr>
              <a:t>3</a:t>
            </a:r>
            <a:r>
              <a:rPr lang="en-US" altLang="zh-CN" sz="1800" b="0" dirty="0">
                <a:solidFill>
                  <a:schemeClr val="tx1"/>
                </a:solidFill>
                <a:latin typeface="Times New Roman" pitchFamily="18" charset="0"/>
                <a:ea typeface="黑体" pitchFamily="49" charset="-122"/>
                <a:sym typeface="Monotype Sorts" pitchFamily="2" charset="2"/>
              </a:rPr>
              <a:t>O</a:t>
            </a:r>
            <a:r>
              <a:rPr lang="en-US" altLang="zh-CN" sz="1800" b="0" baseline="-25000" dirty="0">
                <a:solidFill>
                  <a:schemeClr val="tx1"/>
                </a:solidFill>
                <a:latin typeface="Times New Roman" pitchFamily="18" charset="0"/>
                <a:ea typeface="黑体" pitchFamily="49" charset="-122"/>
                <a:sym typeface="Monotype Sorts" pitchFamily="2" charset="2"/>
              </a:rPr>
              <a:t>4</a:t>
            </a:r>
            <a:r>
              <a:rPr lang="zh-CN" altLang="en-US" sz="1800" b="0" dirty="0">
                <a:solidFill>
                  <a:schemeClr val="tx1"/>
                </a:solidFill>
                <a:latin typeface="Times New Roman" pitchFamily="18" charset="0"/>
                <a:ea typeface="黑体" pitchFamily="49" charset="-122"/>
                <a:sym typeface="Monotype Sorts" pitchFamily="2" charset="2"/>
              </a:rPr>
              <a:t>的化合价）</a:t>
            </a:r>
            <a:endParaRPr lang="en-US" altLang="zh-CN" sz="1800" b="0" dirty="0">
              <a:solidFill>
                <a:schemeClr val="tx1"/>
              </a:solidFill>
            </a:endParaRPr>
          </a:p>
          <a:p>
            <a:pPr eaLnBrk="0" fontAlgn="base" hangingPunct="0">
              <a:spcBef>
                <a:spcPct val="0"/>
              </a:spcBef>
              <a:spcAft>
                <a:spcPct val="0"/>
              </a:spcAft>
            </a:pPr>
            <a:endParaRPr lang="en-US" altLang="zh-CN" sz="1800" b="0" dirty="0">
              <a:solidFill>
                <a:schemeClr val="tx1"/>
              </a:solidFill>
              <a:latin typeface="Times New Roman" pitchFamily="18" charset="0"/>
              <a:ea typeface="黑体" pitchFamily="49" charset="-122"/>
              <a:sym typeface="Monotype Sorts" pitchFamily="2" charset="2"/>
            </a:endParaRPr>
          </a:p>
          <a:p>
            <a:pPr eaLnBrk="0" fontAlgn="base" hangingPunct="0">
              <a:spcBef>
                <a:spcPct val="0"/>
              </a:spcBef>
              <a:spcAft>
                <a:spcPct val="0"/>
              </a:spcAft>
            </a:pPr>
            <a:r>
              <a:rPr lang="en-US" altLang="zh-CN" sz="1800" dirty="0">
                <a:solidFill>
                  <a:schemeClr val="tx1"/>
                </a:solidFill>
                <a:latin typeface="Times New Roman" pitchFamily="18" charset="0"/>
                <a:ea typeface="黑体" pitchFamily="49" charset="-122"/>
                <a:sym typeface="Monotype Sorts" pitchFamily="2" charset="2"/>
              </a:rPr>
              <a:t>2.  </a:t>
            </a:r>
            <a:r>
              <a:rPr lang="zh-CN" altLang="en-US" sz="1800" b="0" dirty="0">
                <a:solidFill>
                  <a:schemeClr val="tx1"/>
                </a:solidFill>
                <a:latin typeface="Times New Roman" pitchFamily="18" charset="0"/>
                <a:ea typeface="黑体" pitchFamily="49" charset="-122"/>
                <a:sym typeface="Monotype Sorts" pitchFamily="2" charset="2"/>
              </a:rPr>
              <a:t>被氧化的‘数量’</a:t>
            </a:r>
            <a:r>
              <a:rPr lang="en-US" altLang="zh-CN" sz="1800" b="0" dirty="0">
                <a:solidFill>
                  <a:schemeClr val="tx1"/>
                </a:solidFill>
                <a:latin typeface="Times New Roman" pitchFamily="18" charset="0"/>
                <a:ea typeface="黑体" pitchFamily="49" charset="-122"/>
                <a:sym typeface="Monotype Sorts" pitchFamily="2" charset="2"/>
              </a:rPr>
              <a:t>—</a:t>
            </a:r>
            <a:r>
              <a:rPr lang="zh-CN" altLang="en-US" sz="1800" b="0" dirty="0">
                <a:solidFill>
                  <a:schemeClr val="tx1"/>
                </a:solidFill>
                <a:latin typeface="Times New Roman" pitchFamily="18" charset="0"/>
                <a:ea typeface="黑体" pitchFamily="49" charset="-122"/>
                <a:sym typeface="Monotype Sorts" pitchFamily="2" charset="2"/>
              </a:rPr>
              <a:t>更直观的描述氧化还原变化。氧化数升高，被氧化；降低被还原</a:t>
            </a:r>
            <a:endParaRPr lang="en-US" altLang="zh-CN" sz="1800" b="0" dirty="0">
              <a:solidFill>
                <a:schemeClr val="tx1"/>
              </a:solidFill>
              <a:latin typeface="Times New Roman" pitchFamily="18" charset="0"/>
              <a:ea typeface="黑体" pitchFamily="49" charset="-122"/>
              <a:sym typeface="Monotype Sorts" pitchFamily="2" charset="2"/>
            </a:endParaRPr>
          </a:p>
        </p:txBody>
      </p:sp>
      <p:sp>
        <p:nvSpPr>
          <p:cNvPr id="10243" name="Text Box 3"/>
          <p:cNvSpPr txBox="1">
            <a:spLocks noChangeArrowheads="1"/>
          </p:cNvSpPr>
          <p:nvPr/>
        </p:nvSpPr>
        <p:spPr bwMode="auto">
          <a:xfrm>
            <a:off x="899583" y="473211"/>
            <a:ext cx="590959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9.1 </a:t>
            </a:r>
            <a:r>
              <a:rPr kumimoji="1" lang="zh-CN" altLang="en-US" sz="2700" dirty="0">
                <a:solidFill>
                  <a:srgbClr val="000000"/>
                </a:solidFill>
                <a:ea typeface="宋体" pitchFamily="2" charset="-122"/>
              </a:rPr>
              <a:t>氧化还原的基本概念</a:t>
            </a:r>
            <a:r>
              <a:rPr kumimoji="1" lang="en-US" altLang="zh-CN" sz="2700" dirty="0">
                <a:solidFill>
                  <a:srgbClr val="000000"/>
                </a:solidFill>
                <a:ea typeface="宋体" pitchFamily="2" charset="-122"/>
              </a:rPr>
              <a:t>—</a:t>
            </a:r>
            <a:r>
              <a:rPr kumimoji="1" lang="zh-CN" altLang="en-US" sz="2700" dirty="0">
                <a:solidFill>
                  <a:srgbClr val="000000"/>
                </a:solidFill>
                <a:ea typeface="宋体" pitchFamily="2" charset="-122"/>
              </a:rPr>
              <a:t>氧化数</a:t>
            </a:r>
            <a:endParaRPr kumimoji="1" lang="en-US" altLang="zh-CN" sz="1500" b="0" dirty="0">
              <a:solidFill>
                <a:srgbClr val="000000"/>
              </a:solidFill>
              <a:ea typeface="宋体" pitchFamily="2" charset="-122"/>
            </a:endParaRPr>
          </a:p>
        </p:txBody>
      </p:sp>
      <p:sp>
        <p:nvSpPr>
          <p:cNvPr id="5" name="文本框 4">
            <a:extLst>
              <a:ext uri="{FF2B5EF4-FFF2-40B4-BE49-F238E27FC236}">
                <a16:creationId xmlns:a16="http://schemas.microsoft.com/office/drawing/2014/main" id="{66B4F49F-68F7-43D4-AD72-40894FA726EC}"/>
              </a:ext>
            </a:extLst>
          </p:cNvPr>
          <p:cNvSpPr txBox="1"/>
          <p:nvPr/>
        </p:nvSpPr>
        <p:spPr>
          <a:xfrm>
            <a:off x="516468" y="5533066"/>
            <a:ext cx="7137400" cy="450316"/>
          </a:xfrm>
          <a:prstGeom prst="rect">
            <a:avLst/>
          </a:prstGeom>
          <a:noFill/>
        </p:spPr>
        <p:txBody>
          <a:bodyPr wrap="square">
            <a:spAutoFit/>
          </a:bodyPr>
          <a:lstStyle/>
          <a:p>
            <a:pPr fontAlgn="base">
              <a:lnSpc>
                <a:spcPct val="150000"/>
              </a:lnSpc>
              <a:spcBef>
                <a:spcPts val="1350"/>
              </a:spcBef>
              <a:spcAft>
                <a:spcPct val="0"/>
              </a:spcAft>
            </a:pPr>
            <a:r>
              <a:rPr lang="zh-CN" altLang="en-US" sz="1800" b="1" dirty="0">
                <a:solidFill>
                  <a:schemeClr val="tx1"/>
                </a:solidFill>
              </a:rPr>
              <a:t>确定氧化数的一般原则（和化合价类似，只是可以是分数）</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AF23BA-29DE-4EFC-BB37-6520A833FD56}"/>
              </a:ext>
            </a:extLst>
          </p:cNvPr>
          <p:cNvSpPr txBox="1"/>
          <p:nvPr/>
        </p:nvSpPr>
        <p:spPr>
          <a:xfrm>
            <a:off x="745727" y="577048"/>
            <a:ext cx="4011034"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7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sym typeface="Monotype Sorts" pitchFamily="2" charset="2"/>
              </a:rPr>
              <a:t>小结：氧化还原反应概念</a:t>
            </a:r>
          </a:p>
        </p:txBody>
      </p:sp>
      <p:sp>
        <p:nvSpPr>
          <p:cNvPr id="3" name="文本框 2">
            <a:extLst>
              <a:ext uri="{FF2B5EF4-FFF2-40B4-BE49-F238E27FC236}">
                <a16:creationId xmlns:a16="http://schemas.microsoft.com/office/drawing/2014/main" id="{A6D841F0-DC7C-481F-9390-B4DEDA047E36}"/>
              </a:ext>
            </a:extLst>
          </p:cNvPr>
          <p:cNvSpPr txBox="1"/>
          <p:nvPr/>
        </p:nvSpPr>
        <p:spPr>
          <a:xfrm>
            <a:off x="745727" y="1651248"/>
            <a:ext cx="6654386"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Verdana"/>
                <a:ea typeface="宋体"/>
                <a:cs typeface="+mn-cs"/>
              </a:rPr>
              <a:t>本质：</a:t>
            </a:r>
            <a:r>
              <a:rPr lang="zh-CN" altLang="en-US" dirty="0">
                <a:solidFill>
                  <a:srgbClr val="000000"/>
                </a:solidFill>
                <a:latin typeface="Verdana"/>
                <a:ea typeface="宋体"/>
              </a:rPr>
              <a:t>电子得失</a:t>
            </a:r>
            <a:endParaRPr lang="en-US" altLang="zh-CN" dirty="0">
              <a:solidFill>
                <a:srgbClr val="000000"/>
              </a:solidFill>
              <a:latin typeface="Verdana"/>
              <a:ea typeface="宋体"/>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0000"/>
              </a:solidFill>
              <a:latin typeface="Verdana"/>
              <a:ea typeface="宋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Verdana"/>
                <a:ea typeface="宋体"/>
                <a:cs typeface="+mn-cs"/>
              </a:rPr>
              <a:t>氧化还原半反应：</a:t>
            </a:r>
            <a:r>
              <a:rPr kumimoji="0" lang="zh-CN" altLang="en-US" sz="1800" b="0" i="0" u="none" strike="noStrike" kern="1200" cap="none" spc="0" normalizeH="0" baseline="0" noProof="0" dirty="0">
                <a:ln>
                  <a:noFill/>
                </a:ln>
                <a:solidFill>
                  <a:srgbClr val="000000"/>
                </a:solidFill>
                <a:effectLst/>
                <a:uLnTx/>
                <a:uFillTx/>
                <a:latin typeface="Verdana"/>
                <a:ea typeface="宋体"/>
                <a:cs typeface="+mn-cs"/>
              </a:rPr>
              <a:t>氧化半反应；还原半反应</a:t>
            </a:r>
            <a:endParaRPr kumimoji="0" lang="en-US" altLang="zh-CN" sz="1800" b="0" i="0" u="none" strike="noStrike" kern="1200" cap="none" spc="0" normalizeH="0" baseline="0" noProof="0" dirty="0">
              <a:ln>
                <a:noFill/>
              </a:ln>
              <a:solidFill>
                <a:srgbClr val="000000"/>
              </a:solidFill>
              <a:effectLst/>
              <a:uLnTx/>
              <a:uFillTx/>
              <a:latin typeface="Verdana"/>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Verdana"/>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Verdana"/>
                <a:ea typeface="宋体"/>
                <a:cs typeface="+mn-cs"/>
              </a:rPr>
              <a:t>氧化还原电对：</a:t>
            </a:r>
            <a:r>
              <a:rPr kumimoji="0" lang="zh-CN" altLang="en-US" sz="1800" b="0" i="0" u="none" strike="noStrike" kern="1200" cap="none" spc="0" normalizeH="0" baseline="0" noProof="0" dirty="0">
                <a:ln>
                  <a:noFill/>
                </a:ln>
                <a:solidFill>
                  <a:srgbClr val="000000"/>
                </a:solidFill>
                <a:effectLst/>
                <a:uLnTx/>
                <a:uFillTx/>
                <a:latin typeface="Verdana"/>
                <a:ea typeface="宋体"/>
                <a:cs typeface="+mn-cs"/>
              </a:rPr>
              <a:t>氧化型、还原型</a:t>
            </a:r>
            <a:endParaRPr kumimoji="0" lang="en-US" altLang="zh-CN" sz="1800" b="0" i="0" u="none" strike="noStrike" kern="1200" cap="none" spc="0" normalizeH="0" baseline="0" noProof="0" dirty="0">
              <a:ln>
                <a:noFill/>
              </a:ln>
              <a:solidFill>
                <a:srgbClr val="000000"/>
              </a:solidFill>
              <a:effectLst/>
              <a:uLnTx/>
              <a:uFillTx/>
              <a:latin typeface="Verdana"/>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00000"/>
              </a:solidFill>
              <a:latin typeface="Verdana"/>
              <a:ea typeface="宋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Verdana"/>
                <a:ea typeface="宋体"/>
                <a:cs typeface="+mn-cs"/>
              </a:rPr>
              <a:t>氧化数：</a:t>
            </a:r>
            <a:r>
              <a:rPr kumimoji="0" lang="zh-CN" altLang="en-US" sz="1800" b="0" i="0" u="none" strike="noStrike" kern="1200" cap="none" spc="0" normalizeH="0" baseline="0" noProof="0" dirty="0">
                <a:ln>
                  <a:noFill/>
                </a:ln>
                <a:solidFill>
                  <a:srgbClr val="000000"/>
                </a:solidFill>
                <a:effectLst/>
                <a:uLnTx/>
                <a:uFillTx/>
                <a:latin typeface="Verdana"/>
                <a:ea typeface="宋体"/>
                <a:cs typeface="+mn-cs"/>
              </a:rPr>
              <a:t>表观电荷数；“被氧化的数量”；可以是分数的化合价</a:t>
            </a:r>
            <a:endParaRPr kumimoji="0" lang="en-US" altLang="zh-CN" sz="1800" b="0" i="0" u="none" strike="noStrike" kern="1200" cap="none" spc="0" normalizeH="0" baseline="0" noProof="0" dirty="0">
              <a:ln>
                <a:noFill/>
              </a:ln>
              <a:solidFill>
                <a:srgbClr val="000000"/>
              </a:solidFill>
              <a:effectLst/>
              <a:uLnTx/>
              <a:uFillTx/>
              <a:latin typeface="Verdana"/>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Verdana"/>
              <a:ea typeface="宋体"/>
              <a:cs typeface="+mn-cs"/>
            </a:endParaRPr>
          </a:p>
        </p:txBody>
      </p:sp>
      <p:sp>
        <p:nvSpPr>
          <p:cNvPr id="4" name="文本框 3">
            <a:extLst>
              <a:ext uri="{FF2B5EF4-FFF2-40B4-BE49-F238E27FC236}">
                <a16:creationId xmlns:a16="http://schemas.microsoft.com/office/drawing/2014/main" id="{AFD9E3D4-1535-486F-9A70-067A3D7DF57F}"/>
              </a:ext>
            </a:extLst>
          </p:cNvPr>
          <p:cNvSpPr txBox="1"/>
          <p:nvPr/>
        </p:nvSpPr>
        <p:spPr>
          <a:xfrm>
            <a:off x="7645902" y="2356242"/>
            <a:ext cx="877163" cy="646331"/>
          </a:xfrm>
          <a:prstGeom prst="rect">
            <a:avLst/>
          </a:prstGeom>
          <a:noFill/>
        </p:spPr>
        <p:txBody>
          <a:bodyPr wrap="square">
            <a:spAutoFit/>
          </a:bodyPr>
          <a:lstStyle/>
          <a:p>
            <a:r>
              <a:rPr lang="zh-CN" altLang="en-US" b="1" i="0" dirty="0">
                <a:solidFill>
                  <a:srgbClr val="0000FF"/>
                </a:solidFill>
                <a:effectLst/>
                <a:latin typeface="宋体" panose="02010600030101010101" pitchFamily="2" charset="-122"/>
                <a:ea typeface="宋体" panose="02010600030101010101" pitchFamily="2" charset="-122"/>
              </a:rPr>
              <a:t>升失氧</a:t>
            </a:r>
            <a:endParaRPr lang="en-US" altLang="zh-CN" b="1" i="0" dirty="0">
              <a:solidFill>
                <a:srgbClr val="0000FF"/>
              </a:solidFill>
              <a:effectLst/>
              <a:latin typeface="宋体" panose="02010600030101010101" pitchFamily="2" charset="-122"/>
              <a:ea typeface="宋体" panose="02010600030101010101" pitchFamily="2" charset="-122"/>
            </a:endParaRPr>
          </a:p>
          <a:p>
            <a:r>
              <a:rPr lang="zh-CN" altLang="en-US" b="1" i="0" dirty="0">
                <a:solidFill>
                  <a:srgbClr val="0000FF"/>
                </a:solidFill>
                <a:effectLst/>
                <a:latin typeface="宋体" panose="02010600030101010101" pitchFamily="2" charset="-122"/>
                <a:ea typeface="宋体" panose="02010600030101010101" pitchFamily="2" charset="-122"/>
              </a:rPr>
              <a:t>降得还</a:t>
            </a:r>
            <a:endParaRPr lang="zh-CN" altLang="en-US" b="1" dirty="0">
              <a:solidFill>
                <a:srgbClr val="0000FF"/>
              </a:solidFill>
            </a:endParaRPr>
          </a:p>
        </p:txBody>
      </p:sp>
    </p:spTree>
    <p:extLst>
      <p:ext uri="{BB962C8B-B14F-4D97-AF65-F5344CB8AC3E}">
        <p14:creationId xmlns:p14="http://schemas.microsoft.com/office/powerpoint/2010/main" val="3731101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idx="1"/>
          </p:nvPr>
        </p:nvSpPr>
        <p:spPr>
          <a:xfrm>
            <a:off x="1576390" y="2376539"/>
            <a:ext cx="7144277" cy="2531269"/>
          </a:xfrm>
        </p:spPr>
        <p:txBody>
          <a:bodyPr/>
          <a:lstStyle/>
          <a:p>
            <a:pPr marL="0" indent="0" eaLnBrk="1" hangingPunct="1">
              <a:lnSpc>
                <a:spcPct val="300000"/>
              </a:lnSpc>
              <a:spcBef>
                <a:spcPct val="0"/>
              </a:spcBef>
              <a:buNone/>
            </a:pPr>
            <a:r>
              <a:rPr lang="en-US" altLang="zh-CN" sz="2700" b="1" dirty="0">
                <a:solidFill>
                  <a:srgbClr val="0000FF"/>
                </a:solidFill>
              </a:rPr>
              <a:t>1. </a:t>
            </a:r>
            <a:r>
              <a:rPr lang="zh-CN" altLang="en-US" sz="2700" b="1" dirty="0">
                <a:solidFill>
                  <a:srgbClr val="0000FF"/>
                </a:solidFill>
              </a:rPr>
              <a:t>氧化数法</a:t>
            </a:r>
            <a:r>
              <a:rPr lang="zh-CN" altLang="en-US" sz="1500" b="1" dirty="0">
                <a:solidFill>
                  <a:srgbClr val="0000FF"/>
                </a:solidFill>
              </a:rPr>
              <a:t>（氧化数的改变代表电子得失，直接按氧化数升高降低相等 ）</a:t>
            </a:r>
          </a:p>
          <a:p>
            <a:pPr marL="0" indent="0" eaLnBrk="1" hangingPunct="1">
              <a:lnSpc>
                <a:spcPct val="300000"/>
              </a:lnSpc>
              <a:spcBef>
                <a:spcPct val="0"/>
              </a:spcBef>
              <a:buNone/>
            </a:pPr>
            <a:r>
              <a:rPr lang="en-US" altLang="zh-CN" sz="2700" b="1" dirty="0">
                <a:solidFill>
                  <a:srgbClr val="0000FF"/>
                </a:solidFill>
              </a:rPr>
              <a:t>2. </a:t>
            </a:r>
            <a:r>
              <a:rPr lang="zh-CN" altLang="en-US" sz="2700" b="1" dirty="0">
                <a:solidFill>
                  <a:srgbClr val="0000FF"/>
                </a:solidFill>
              </a:rPr>
              <a:t>离子电子法</a:t>
            </a:r>
            <a:r>
              <a:rPr lang="zh-CN" altLang="en-US" sz="1500" b="1" dirty="0">
                <a:solidFill>
                  <a:srgbClr val="0000FF"/>
                </a:solidFill>
              </a:rPr>
              <a:t>（离子方程式、氧化还原半反应、配平）</a:t>
            </a:r>
            <a:endParaRPr lang="en-US" altLang="zh-CN" sz="1500" b="1" dirty="0">
              <a:solidFill>
                <a:srgbClr val="0000FF"/>
              </a:solidFill>
            </a:endParaRPr>
          </a:p>
        </p:txBody>
      </p:sp>
      <p:sp>
        <p:nvSpPr>
          <p:cNvPr id="13315" name="Text Box 3"/>
          <p:cNvSpPr txBox="1">
            <a:spLocks noChangeArrowheads="1"/>
          </p:cNvSpPr>
          <p:nvPr/>
        </p:nvSpPr>
        <p:spPr bwMode="auto">
          <a:xfrm>
            <a:off x="1339321" y="420566"/>
            <a:ext cx="49827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FF0000"/>
                </a:solidFill>
                <a:latin typeface="Times New Roman" pitchFamily="18" charset="0"/>
                <a:ea typeface="黑体" pitchFamily="49" charset="-122"/>
                <a:sym typeface="Monotype Sorts" pitchFamily="2" charset="2"/>
              </a:defRPr>
            </a:lvl1pPr>
            <a:lvl2pPr marL="742950" indent="-285750">
              <a:defRPr sz="2400" b="1">
                <a:solidFill>
                  <a:srgbClr val="FF0000"/>
                </a:solidFill>
                <a:latin typeface="Times New Roman" pitchFamily="18" charset="0"/>
                <a:ea typeface="黑体" pitchFamily="49" charset="-122"/>
                <a:sym typeface="Monotype Sorts" pitchFamily="2" charset="2"/>
              </a:defRPr>
            </a:lvl2pPr>
            <a:lvl3pPr marL="1143000" indent="-228600">
              <a:defRPr sz="2400" b="1">
                <a:solidFill>
                  <a:srgbClr val="FF0000"/>
                </a:solidFill>
                <a:latin typeface="Times New Roman" pitchFamily="18" charset="0"/>
                <a:ea typeface="黑体" pitchFamily="49" charset="-122"/>
                <a:sym typeface="Monotype Sorts" pitchFamily="2" charset="2"/>
              </a:defRPr>
            </a:lvl3pPr>
            <a:lvl4pPr marL="1600200" indent="-228600">
              <a:defRPr sz="2400" b="1">
                <a:solidFill>
                  <a:srgbClr val="FF0000"/>
                </a:solidFill>
                <a:latin typeface="Times New Roman" pitchFamily="18" charset="0"/>
                <a:ea typeface="黑体" pitchFamily="49" charset="-122"/>
                <a:sym typeface="Monotype Sorts" pitchFamily="2" charset="2"/>
              </a:defRPr>
            </a:lvl4pPr>
            <a:lvl5pPr marL="2057400" indent="-228600">
              <a:defRPr sz="2400" b="1">
                <a:solidFill>
                  <a:srgbClr val="FF0000"/>
                </a:solidFill>
                <a:latin typeface="Times New Roman" pitchFamily="18" charset="0"/>
                <a:ea typeface="黑体" pitchFamily="49" charset="-122"/>
                <a:sym typeface="Monotype Sorts" pitchFamily="2" charset="2"/>
              </a:defRPr>
            </a:lvl5pPr>
            <a:lvl6pPr marL="25146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6pPr>
            <a:lvl7pPr marL="29718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7pPr>
            <a:lvl8pPr marL="34290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8pPr>
            <a:lvl9pPr marL="3886200" indent="-228600" eaLnBrk="0" fontAlgn="base" hangingPunct="0">
              <a:spcBef>
                <a:spcPct val="0"/>
              </a:spcBef>
              <a:spcAft>
                <a:spcPct val="0"/>
              </a:spcAft>
              <a:defRPr sz="2400" b="1">
                <a:solidFill>
                  <a:srgbClr val="FF0000"/>
                </a:solidFill>
                <a:latin typeface="Times New Roman" pitchFamily="18" charset="0"/>
                <a:ea typeface="黑体" pitchFamily="49" charset="-122"/>
                <a:sym typeface="Monotype Sorts" pitchFamily="2" charset="2"/>
              </a:defRPr>
            </a:lvl9pPr>
          </a:lstStyle>
          <a:p>
            <a:pPr fontAlgn="base">
              <a:spcBef>
                <a:spcPct val="0"/>
              </a:spcBef>
              <a:spcAft>
                <a:spcPct val="0"/>
              </a:spcAft>
            </a:pPr>
            <a:r>
              <a:rPr kumimoji="1" lang="en-US" altLang="zh-CN" sz="2700" dirty="0">
                <a:solidFill>
                  <a:srgbClr val="000000"/>
                </a:solidFill>
                <a:ea typeface="宋体" pitchFamily="2" charset="-122"/>
              </a:rPr>
              <a:t>9.2 </a:t>
            </a:r>
            <a:r>
              <a:rPr kumimoji="1" lang="zh-CN" altLang="en-US" sz="2700" dirty="0">
                <a:solidFill>
                  <a:srgbClr val="000000"/>
                </a:solidFill>
                <a:ea typeface="宋体" pitchFamily="2" charset="-122"/>
              </a:rPr>
              <a:t>氧化还原方程式的配平</a:t>
            </a:r>
            <a:endParaRPr kumimoji="1" lang="en-US" altLang="zh-CN" sz="1500" b="0" dirty="0">
              <a:solidFill>
                <a:srgbClr val="000000"/>
              </a:solidFill>
              <a:ea typeface="宋体" pitchFamily="2" charset="-122"/>
            </a:endParaRPr>
          </a:p>
        </p:txBody>
      </p:sp>
      <p:sp>
        <p:nvSpPr>
          <p:cNvPr id="2" name="文本框 1">
            <a:extLst>
              <a:ext uri="{FF2B5EF4-FFF2-40B4-BE49-F238E27FC236}">
                <a16:creationId xmlns:a16="http://schemas.microsoft.com/office/drawing/2014/main" id="{41E6436B-AEBC-497E-A477-5097634D3D22}"/>
              </a:ext>
            </a:extLst>
          </p:cNvPr>
          <p:cNvSpPr txBox="1"/>
          <p:nvPr/>
        </p:nvSpPr>
        <p:spPr>
          <a:xfrm>
            <a:off x="500865" y="1922869"/>
            <a:ext cx="8473795" cy="369332"/>
          </a:xfrm>
          <a:prstGeom prst="rect">
            <a:avLst/>
          </a:prstGeom>
          <a:noFill/>
        </p:spPr>
        <p:txBody>
          <a:bodyPr wrap="none" rtlCol="0">
            <a:spAutoFit/>
          </a:bodyPr>
          <a:lstStyle/>
          <a:p>
            <a:pPr eaLnBrk="0" fontAlgn="base" hangingPunct="0">
              <a:spcBef>
                <a:spcPct val="0"/>
              </a:spcBef>
              <a:spcAft>
                <a:spcPct val="0"/>
              </a:spcAft>
            </a:pPr>
            <a:r>
              <a:rPr lang="zh-CN" altLang="en-US" b="1" dirty="0">
                <a:solidFill>
                  <a:srgbClr val="FF0000"/>
                </a:solidFill>
                <a:latin typeface="Times New Roman" pitchFamily="18" charset="0"/>
                <a:ea typeface="黑体" pitchFamily="49" charset="-122"/>
                <a:sym typeface="Monotype Sorts" pitchFamily="2" charset="2"/>
              </a:rPr>
              <a:t>总则：得失电子数相等（电子的转移）；质量平衡定律</a:t>
            </a:r>
            <a:r>
              <a:rPr lang="en-US" altLang="zh-CN" b="1" dirty="0">
                <a:solidFill>
                  <a:srgbClr val="FF0000"/>
                </a:solidFill>
                <a:latin typeface="Times New Roman" pitchFamily="18" charset="0"/>
                <a:ea typeface="黑体" pitchFamily="49" charset="-122"/>
                <a:sym typeface="Monotype Sorts" pitchFamily="2" charset="2"/>
              </a:rPr>
              <a:t>(</a:t>
            </a:r>
            <a:r>
              <a:rPr lang="zh-CN" altLang="en-US" b="1" dirty="0">
                <a:solidFill>
                  <a:srgbClr val="FF0000"/>
                </a:solidFill>
                <a:latin typeface="Times New Roman" pitchFamily="18" charset="0"/>
                <a:ea typeface="黑体" pitchFamily="49" charset="-122"/>
                <a:sym typeface="Monotype Sorts" pitchFamily="2" charset="2"/>
              </a:rPr>
              <a:t>原子守恒，物质的量守恒</a:t>
            </a:r>
            <a:r>
              <a:rPr lang="en-US" altLang="zh-CN" b="1" dirty="0">
                <a:solidFill>
                  <a:srgbClr val="FF0000"/>
                </a:solidFill>
                <a:latin typeface="Times New Roman" pitchFamily="18" charset="0"/>
                <a:ea typeface="黑体" pitchFamily="49" charset="-122"/>
                <a:sym typeface="Monotype Sorts" pitchFamily="2" charset="2"/>
              </a:rPr>
              <a:t>)</a:t>
            </a:r>
            <a:endParaRPr lang="zh-CN" altLang="en-US" b="1" dirty="0">
              <a:solidFill>
                <a:srgbClr val="FF0000"/>
              </a:solidFill>
              <a:latin typeface="Times New Roman" pitchFamily="18" charset="0"/>
              <a:ea typeface="黑体" pitchFamily="49" charset="-122"/>
              <a:sym typeface="Monotype Sorts" pitchFamily="2" charset="2"/>
            </a:endParaRPr>
          </a:p>
        </p:txBody>
      </p:sp>
      <p:sp>
        <p:nvSpPr>
          <p:cNvPr id="6" name="文本框 5">
            <a:extLst>
              <a:ext uri="{FF2B5EF4-FFF2-40B4-BE49-F238E27FC236}">
                <a16:creationId xmlns:a16="http://schemas.microsoft.com/office/drawing/2014/main" id="{D7F81531-7D88-4F79-A822-586E4417D649}"/>
              </a:ext>
            </a:extLst>
          </p:cNvPr>
          <p:cNvSpPr txBox="1"/>
          <p:nvPr/>
        </p:nvSpPr>
        <p:spPr>
          <a:xfrm>
            <a:off x="3830704" y="3310622"/>
            <a:ext cx="2678811" cy="654475"/>
          </a:xfrm>
          <a:prstGeom prst="rect">
            <a:avLst/>
          </a:prstGeom>
          <a:noFill/>
        </p:spPr>
        <p:txBody>
          <a:bodyPr wrap="square">
            <a:spAutoFit/>
          </a:bodyPr>
          <a:lstStyle/>
          <a:p>
            <a:pPr fontAlgn="base">
              <a:lnSpc>
                <a:spcPct val="300000"/>
              </a:lnSpc>
              <a:spcBef>
                <a:spcPct val="0"/>
              </a:spcBef>
              <a:spcAft>
                <a:spcPct val="0"/>
              </a:spcAft>
            </a:pPr>
            <a:r>
              <a:rPr lang="zh-CN" altLang="en-US" sz="1500" b="1" dirty="0">
                <a:solidFill>
                  <a:srgbClr val="CC0000">
                    <a:lumMod val="40000"/>
                    <a:lumOff val="60000"/>
                  </a:srgbClr>
                </a:solidFill>
                <a:latin typeface="Times New Roman" pitchFamily="18" charset="0"/>
                <a:ea typeface="宋体" pitchFamily="2" charset="-122"/>
                <a:sym typeface="Monotype Sorts" pitchFamily="2" charset="2"/>
              </a:rPr>
              <a:t>适合一切氧化还原反应</a:t>
            </a:r>
          </a:p>
        </p:txBody>
      </p:sp>
      <p:sp>
        <p:nvSpPr>
          <p:cNvPr id="8" name="文本框 7">
            <a:extLst>
              <a:ext uri="{FF2B5EF4-FFF2-40B4-BE49-F238E27FC236}">
                <a16:creationId xmlns:a16="http://schemas.microsoft.com/office/drawing/2014/main" id="{32953F5B-E449-4B4C-B52B-3D9C7829DFF0}"/>
              </a:ext>
            </a:extLst>
          </p:cNvPr>
          <p:cNvSpPr txBox="1"/>
          <p:nvPr/>
        </p:nvSpPr>
        <p:spPr>
          <a:xfrm>
            <a:off x="3731133" y="4707003"/>
            <a:ext cx="3429000" cy="654475"/>
          </a:xfrm>
          <a:prstGeom prst="rect">
            <a:avLst/>
          </a:prstGeom>
          <a:noFill/>
        </p:spPr>
        <p:txBody>
          <a:bodyPr wrap="square">
            <a:spAutoFit/>
          </a:bodyPr>
          <a:lstStyle/>
          <a:p>
            <a:pPr fontAlgn="base">
              <a:lnSpc>
                <a:spcPct val="300000"/>
              </a:lnSpc>
              <a:spcBef>
                <a:spcPct val="0"/>
              </a:spcBef>
              <a:spcAft>
                <a:spcPct val="0"/>
              </a:spcAft>
            </a:pPr>
            <a:r>
              <a:rPr lang="zh-CN" altLang="en-US" sz="1500" b="1" dirty="0">
                <a:solidFill>
                  <a:srgbClr val="CC0000">
                    <a:lumMod val="40000"/>
                    <a:lumOff val="60000"/>
                  </a:srgbClr>
                </a:solidFill>
                <a:latin typeface="Times New Roman" pitchFamily="18" charset="0"/>
                <a:ea typeface="宋体" pitchFamily="2" charset="-122"/>
                <a:sym typeface="Monotype Sorts" pitchFamily="2" charset="2"/>
              </a:rPr>
              <a:t>只适合离子形态进行的反应</a:t>
            </a:r>
            <a:endParaRPr lang="en-US" altLang="zh-CN" sz="1500" b="1" dirty="0">
              <a:solidFill>
                <a:srgbClr val="CC0000">
                  <a:lumMod val="40000"/>
                  <a:lumOff val="60000"/>
                </a:srgbClr>
              </a:solidFill>
              <a:latin typeface="Times New Roman" pitchFamily="18" charset="0"/>
              <a:ea typeface="宋体" pitchFamily="2" charset="-122"/>
              <a:sym typeface="Monotype Sorts" pitchFamily="2" charset="2"/>
            </a:endParaRPr>
          </a:p>
        </p:txBody>
      </p:sp>
      <p:sp>
        <p:nvSpPr>
          <p:cNvPr id="7" name="文本框 6">
            <a:extLst>
              <a:ext uri="{FF2B5EF4-FFF2-40B4-BE49-F238E27FC236}">
                <a16:creationId xmlns:a16="http://schemas.microsoft.com/office/drawing/2014/main" id="{BEBB86C8-5E55-44CF-B689-2E49AE71BEB1}"/>
              </a:ext>
            </a:extLst>
          </p:cNvPr>
          <p:cNvSpPr txBox="1"/>
          <p:nvPr/>
        </p:nvSpPr>
        <p:spPr>
          <a:xfrm>
            <a:off x="3731133" y="5187416"/>
            <a:ext cx="3429000" cy="654475"/>
          </a:xfrm>
          <a:prstGeom prst="rect">
            <a:avLst/>
          </a:prstGeom>
          <a:noFill/>
        </p:spPr>
        <p:txBody>
          <a:bodyPr wrap="square">
            <a:spAutoFit/>
          </a:bodyPr>
          <a:lstStyle/>
          <a:p>
            <a:pPr fontAlgn="base">
              <a:lnSpc>
                <a:spcPct val="300000"/>
              </a:lnSpc>
              <a:spcBef>
                <a:spcPct val="0"/>
              </a:spcBef>
              <a:spcAft>
                <a:spcPct val="0"/>
              </a:spcAft>
            </a:pPr>
            <a:r>
              <a:rPr lang="zh-CN" altLang="en-US" sz="1500" b="1" dirty="0">
                <a:solidFill>
                  <a:srgbClr val="CC0000">
                    <a:lumMod val="40000"/>
                    <a:lumOff val="60000"/>
                  </a:srgbClr>
                </a:solidFill>
                <a:latin typeface="Times New Roman" pitchFamily="18" charset="0"/>
                <a:ea typeface="宋体" pitchFamily="2" charset="-122"/>
                <a:sym typeface="Monotype Sorts" pitchFamily="2" charset="2"/>
              </a:rPr>
              <a:t>为后面电池反应铺垫</a:t>
            </a:r>
            <a:endParaRPr lang="en-US" altLang="zh-CN" sz="1500" b="1" dirty="0">
              <a:solidFill>
                <a:srgbClr val="CC0000">
                  <a:lumMod val="40000"/>
                  <a:lumOff val="60000"/>
                </a:srgbClr>
              </a:solidFill>
              <a:latin typeface="Times New Roman" pitchFamily="18" charset="0"/>
              <a:ea typeface="宋体" pitchFamily="2" charset="-122"/>
              <a:sym typeface="Monotype Sorts" pitchFamily="2" charset="2"/>
            </a:endParaRPr>
          </a:p>
        </p:txBody>
      </p:sp>
    </p:spTree>
  </p:cSld>
  <p:clrMapOvr>
    <a:overrideClrMapping bg1="lt1" tx1="dk1" bg2="lt2" tx2="dk2" accent1="accent1" accent2="accent2" accent3="accent3" accent4="accent4" accent5="accent5" accent6="accent6" hlink="hlink" folHlink="folHlink"/>
  </p:clrMapOvr>
  <p:transition spd="slow"/>
</p:sld>
</file>

<file path=ppt/theme/theme1.xml><?xml version="1.0" encoding="utf-8"?>
<a:theme xmlns:a="http://schemas.openxmlformats.org/drawingml/2006/main" name="1_主题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EC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zh-CN" alt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CCEC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zh-CN" alt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1" i="0" u="none" strike="noStrike" cap="none" normalizeH="0" baseline="0" smtClean="0">
            <a:ln>
              <a:noFill/>
            </a:ln>
            <a:solidFill>
              <a:srgbClr val="FF0000"/>
            </a:solidFill>
            <a:effectLst/>
            <a:latin typeface="Times New Roman" pitchFamily="18" charset="0"/>
            <a:ea typeface="黑体" pitchFamily="49" charset="-122"/>
            <a:sym typeface="Monotype Sorts" pitchFamily="2" charset="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1" i="0" u="none" strike="noStrike" cap="none" normalizeH="0" baseline="0" smtClean="0">
            <a:ln>
              <a:noFill/>
            </a:ln>
            <a:solidFill>
              <a:srgbClr val="FF0000"/>
            </a:solidFill>
            <a:effectLst/>
            <a:latin typeface="Times New Roman" pitchFamily="18" charset="0"/>
            <a:ea typeface="黑体" pitchFamily="49" charset="-122"/>
            <a:sym typeface="Monotype Sorts" pitchFamily="2" charset="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otalTime>634</TotalTime>
  <Words>4315</Words>
  <Application>Microsoft Macintosh PowerPoint</Application>
  <PresentationFormat>全屏显示(4:3)</PresentationFormat>
  <Paragraphs>349</Paragraphs>
  <Slides>30</Slides>
  <Notes>25</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30</vt:i4>
      </vt:variant>
    </vt:vector>
  </HeadingPairs>
  <TitlesOfParts>
    <vt:vector size="40" baseType="lpstr">
      <vt:lpstr>等线</vt:lpstr>
      <vt:lpstr>宋体</vt:lpstr>
      <vt:lpstr>Arial</vt:lpstr>
      <vt:lpstr>Cambria Math</vt:lpstr>
      <vt:lpstr>Times New Roman</vt:lpstr>
      <vt:lpstr>Verdana</vt:lpstr>
      <vt:lpstr>Wingdings</vt:lpstr>
      <vt:lpstr>1_主题1</vt:lpstr>
      <vt:lpstr>自定义设计方案</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小结：原电池与电极电势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 xingcai</dc:creator>
  <cp:lastModifiedBy>qin xingcai</cp:lastModifiedBy>
  <cp:revision>95</cp:revision>
  <dcterms:created xsi:type="dcterms:W3CDTF">2021-06-04T12:25:25Z</dcterms:created>
  <dcterms:modified xsi:type="dcterms:W3CDTF">2021-06-07T15:46:06Z</dcterms:modified>
</cp:coreProperties>
</file>